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9" r:id="rId3"/>
    <p:sldId id="258" r:id="rId4"/>
    <p:sldId id="263" r:id="rId5"/>
    <p:sldId id="260" r:id="rId6"/>
    <p:sldId id="264" r:id="rId7"/>
    <p:sldId id="274" r:id="rId8"/>
    <p:sldId id="266" r:id="rId9"/>
    <p:sldId id="269" r:id="rId10"/>
    <p:sldId id="268" r:id="rId11"/>
    <p:sldId id="265" r:id="rId12"/>
    <p:sldId id="261" r:id="rId13"/>
    <p:sldId id="262" r:id="rId14"/>
    <p:sldId id="270" r:id="rId15"/>
    <p:sldId id="273" r:id="rId16"/>
    <p:sldId id="257"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notesViewPr>
    <p:cSldViewPr snapToGrid="0">
      <p:cViewPr varScale="1">
        <p:scale>
          <a:sx n="55" d="100"/>
          <a:sy n="55" d="100"/>
        </p:scale>
        <p:origin x="25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698" cy="482138"/>
          </a:xfrm>
          <a:prstGeom prst="rect">
            <a:avLst/>
          </a:prstGeom>
        </p:spPr>
        <p:txBody>
          <a:bodyPr vert="horz" lIns="95961" tIns="47980" rIns="95961" bIns="47980" rtlCol="0"/>
          <a:lstStyle>
            <a:lvl1pPr algn="l">
              <a:defRPr sz="1200"/>
            </a:lvl1pPr>
          </a:lstStyle>
          <a:p>
            <a:endParaRPr lang="en-US"/>
          </a:p>
        </p:txBody>
      </p:sp>
      <p:sp>
        <p:nvSpPr>
          <p:cNvPr id="3" name="Date Placeholder 2"/>
          <p:cNvSpPr>
            <a:spLocks noGrp="1"/>
          </p:cNvSpPr>
          <p:nvPr>
            <p:ph type="dt" sz="quarter" idx="1"/>
          </p:nvPr>
        </p:nvSpPr>
        <p:spPr>
          <a:xfrm>
            <a:off x="4143832" y="1"/>
            <a:ext cx="3169698" cy="482138"/>
          </a:xfrm>
          <a:prstGeom prst="rect">
            <a:avLst/>
          </a:prstGeom>
        </p:spPr>
        <p:txBody>
          <a:bodyPr vert="horz" lIns="95961" tIns="47980" rIns="95961" bIns="47980" rtlCol="0"/>
          <a:lstStyle>
            <a:lvl1pPr algn="r">
              <a:defRPr sz="1200"/>
            </a:lvl1pPr>
          </a:lstStyle>
          <a:p>
            <a:fld id="{7FF19F37-5042-4401-A6E2-6329D0255BE0}" type="datetimeFigureOut">
              <a:rPr lang="en-US" smtClean="0"/>
              <a:t>5/3/2018</a:t>
            </a:fld>
            <a:endParaRPr lang="en-US"/>
          </a:p>
        </p:txBody>
      </p:sp>
      <p:sp>
        <p:nvSpPr>
          <p:cNvPr id="4" name="Footer Placeholder 3"/>
          <p:cNvSpPr>
            <a:spLocks noGrp="1"/>
          </p:cNvSpPr>
          <p:nvPr>
            <p:ph type="ftr" sz="quarter" idx="2"/>
          </p:nvPr>
        </p:nvSpPr>
        <p:spPr>
          <a:xfrm>
            <a:off x="0" y="9119062"/>
            <a:ext cx="3169698" cy="482138"/>
          </a:xfrm>
          <a:prstGeom prst="rect">
            <a:avLst/>
          </a:prstGeom>
        </p:spPr>
        <p:txBody>
          <a:bodyPr vert="horz" lIns="95961" tIns="47980" rIns="95961" bIns="47980" rtlCol="0" anchor="b"/>
          <a:lstStyle>
            <a:lvl1pPr algn="l">
              <a:defRPr sz="1200"/>
            </a:lvl1pPr>
          </a:lstStyle>
          <a:p>
            <a:endParaRPr lang="en-US"/>
          </a:p>
        </p:txBody>
      </p:sp>
      <p:sp>
        <p:nvSpPr>
          <p:cNvPr id="5" name="Slide Number Placeholder 4"/>
          <p:cNvSpPr>
            <a:spLocks noGrp="1"/>
          </p:cNvSpPr>
          <p:nvPr>
            <p:ph type="sldNum" sz="quarter" idx="3"/>
          </p:nvPr>
        </p:nvSpPr>
        <p:spPr>
          <a:xfrm>
            <a:off x="4143832" y="9119062"/>
            <a:ext cx="3169698" cy="482138"/>
          </a:xfrm>
          <a:prstGeom prst="rect">
            <a:avLst/>
          </a:prstGeom>
        </p:spPr>
        <p:txBody>
          <a:bodyPr vert="horz" lIns="95961" tIns="47980" rIns="95961" bIns="47980" rtlCol="0" anchor="b"/>
          <a:lstStyle>
            <a:lvl1pPr algn="r">
              <a:defRPr sz="1200"/>
            </a:lvl1pPr>
          </a:lstStyle>
          <a:p>
            <a:fld id="{F20F26DE-283C-4A31-82E0-F916173A378D}" type="slidenum">
              <a:rPr lang="en-US" smtClean="0"/>
              <a:t>‹#›</a:t>
            </a:fld>
            <a:endParaRPr lang="en-US"/>
          </a:p>
        </p:txBody>
      </p:sp>
    </p:spTree>
    <p:extLst>
      <p:ext uri="{BB962C8B-B14F-4D97-AF65-F5344CB8AC3E}">
        <p14:creationId xmlns:p14="http://schemas.microsoft.com/office/powerpoint/2010/main" val="3064632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8"/>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90" y="2"/>
            <a:ext cx="3169920" cy="481728"/>
          </a:xfrm>
          <a:prstGeom prst="rect">
            <a:avLst/>
          </a:prstGeom>
        </p:spPr>
        <p:txBody>
          <a:bodyPr vert="horz" lIns="96651" tIns="48326" rIns="96651" bIns="48326" rtlCol="0"/>
          <a:lstStyle>
            <a:lvl1pPr algn="r">
              <a:defRPr sz="1200"/>
            </a:lvl1pPr>
          </a:lstStyle>
          <a:p>
            <a:fld id="{42CA4150-5062-4172-964D-61B98737F8E2}" type="datetimeFigureOut">
              <a:rPr lang="en-US" smtClean="0"/>
              <a:t>5/3/2018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1" tIns="48326" rIns="96651" bIns="483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90" y="9119474"/>
            <a:ext cx="3169920" cy="481727"/>
          </a:xfrm>
          <a:prstGeom prst="rect">
            <a:avLst/>
          </a:prstGeom>
        </p:spPr>
        <p:txBody>
          <a:bodyPr vert="horz" lIns="96651" tIns="48326" rIns="96651" bIns="48326" rtlCol="0" anchor="b"/>
          <a:lstStyle>
            <a:lvl1pPr algn="r">
              <a:defRPr sz="1200"/>
            </a:lvl1pPr>
          </a:lstStyle>
          <a:p>
            <a:fld id="{798546E0-FB18-4AE2-BEB3-194CF5BDCD6A}" type="slidenum">
              <a:rPr lang="en-US" smtClean="0"/>
              <a:t>‹#›</a:t>
            </a:fld>
            <a:endParaRPr lang="en-US"/>
          </a:p>
        </p:txBody>
      </p:sp>
    </p:spTree>
    <p:extLst>
      <p:ext uri="{BB962C8B-B14F-4D97-AF65-F5344CB8AC3E}">
        <p14:creationId xmlns:p14="http://schemas.microsoft.com/office/powerpoint/2010/main" val="130083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Colbert_Super_PA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charities-non-profits/political-organizations/definition-of-a-qualified-state-or-local-political-organiz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rs.gov/charities-non-profits/political-organizations/exempt-function-political-organiz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Heather </a:t>
            </a:r>
            <a:r>
              <a:rPr lang="en-US" dirty="0" err="1"/>
              <a:t>Dolen</a:t>
            </a:r>
            <a:endParaRPr lang="en-US" dirty="0"/>
          </a:p>
          <a:p>
            <a:r>
              <a:rPr lang="en-US" dirty="0"/>
              <a:t>I am the audit partner and CPA with MHR</a:t>
            </a:r>
          </a:p>
          <a:p>
            <a:endParaRPr lang="en-US" dirty="0"/>
          </a:p>
          <a:p>
            <a:r>
              <a:rPr lang="en-US" dirty="0"/>
              <a:t>We are going to talk about non-profit compliance today. </a:t>
            </a:r>
          </a:p>
          <a:p>
            <a:endParaRPr lang="en-US" dirty="0"/>
          </a:p>
          <a:p>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1</a:t>
            </a:fld>
            <a:endParaRPr lang="en-US"/>
          </a:p>
        </p:txBody>
      </p:sp>
    </p:spTree>
    <p:extLst>
      <p:ext uri="{BB962C8B-B14F-4D97-AF65-F5344CB8AC3E}">
        <p14:creationId xmlns:p14="http://schemas.microsoft.com/office/powerpoint/2010/main" val="427599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501c3 - organized and operated primarily for religious, charitable, scientific, educational, and certain other purposes </a:t>
            </a:r>
          </a:p>
          <a:p>
            <a:endParaRPr lang="en-US" dirty="0"/>
          </a:p>
          <a:p>
            <a:endParaRPr lang="en-US" dirty="0"/>
          </a:p>
          <a:p>
            <a:r>
              <a:rPr lang="en-US" dirty="0"/>
              <a:t>Political activity for 501c3 can only be for the betterment of the community, get out to vote campaigns, etc. but cannot endorse candidates and such.</a:t>
            </a:r>
          </a:p>
          <a:p>
            <a:endParaRPr lang="en-US" dirty="0"/>
          </a:p>
          <a:p>
            <a:r>
              <a:rPr lang="en-US" dirty="0"/>
              <a:t>501c6 and 501c4 can engage in unlimited lobbying and promotion of candidates, provided that these efforts promote the purpose of the organization.  </a:t>
            </a:r>
          </a:p>
          <a:p>
            <a:endParaRPr lang="en-US" dirty="0"/>
          </a:p>
          <a:p>
            <a:r>
              <a:rPr lang="en-US" dirty="0"/>
              <a:t>501c4 engage in more advocacy and lobbying. A U.S. Supreme Court ruling allows businesses and unions to donate unlimited money to 501(c)4 groups, and </a:t>
            </a:r>
            <a:r>
              <a:rPr lang="en-US" dirty="0">
                <a:hlinkClick r:id="rId3"/>
              </a:rPr>
              <a:t>they can be tied to so-called “super PACs”</a:t>
            </a:r>
            <a:r>
              <a:rPr lang="en-US" dirty="0"/>
              <a:t> which raised and spent millions on political advocacy during the 2012 election.</a:t>
            </a:r>
          </a:p>
        </p:txBody>
      </p:sp>
      <p:sp>
        <p:nvSpPr>
          <p:cNvPr id="4" name="Slide Number Placeholder 3"/>
          <p:cNvSpPr>
            <a:spLocks noGrp="1"/>
          </p:cNvSpPr>
          <p:nvPr>
            <p:ph type="sldNum" sz="quarter" idx="10"/>
          </p:nvPr>
        </p:nvSpPr>
        <p:spPr/>
        <p:txBody>
          <a:bodyPr/>
          <a:lstStyle/>
          <a:p>
            <a:fld id="{798546E0-FB18-4AE2-BEB3-194CF5BDCD6A}" type="slidenum">
              <a:rPr lang="en-US" smtClean="0"/>
              <a:t>10</a:t>
            </a:fld>
            <a:endParaRPr lang="en-US"/>
          </a:p>
        </p:txBody>
      </p:sp>
    </p:spTree>
    <p:extLst>
      <p:ext uri="{BB962C8B-B14F-4D97-AF65-F5344CB8AC3E}">
        <p14:creationId xmlns:p14="http://schemas.microsoft.com/office/powerpoint/2010/main" val="380225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NFPs collect sales tax for certain items sold to public IE books are sold, need to collect and remit sales tax.  </a:t>
            </a:r>
          </a:p>
          <a:p>
            <a:endParaRPr lang="en-US" dirty="0"/>
          </a:p>
          <a:p>
            <a:r>
              <a:rPr lang="en-US" dirty="0"/>
              <a:t>Property tax – Yes, but in some cases a charitable organization can request exemption</a:t>
            </a:r>
          </a:p>
          <a:p>
            <a:endParaRPr lang="en-US" dirty="0"/>
          </a:p>
          <a:p>
            <a:r>
              <a:rPr lang="en-US" dirty="0"/>
              <a:t>Payroll tax – Yes, always</a:t>
            </a:r>
          </a:p>
          <a:p>
            <a:endParaRPr lang="en-US" dirty="0"/>
          </a:p>
          <a:p>
            <a:r>
              <a:rPr lang="en-US" dirty="0"/>
              <a:t>ACA -  Many rules with regards to ACA, contact your insurance carrier to assist with compliance.  </a:t>
            </a:r>
          </a:p>
          <a:p>
            <a:pPr marL="179926" indent="-179926">
              <a:buFont typeface="Arial" panose="020B0604020202020204" pitchFamily="34" charset="0"/>
              <a:buChar char="•"/>
            </a:pPr>
            <a:r>
              <a:rPr lang="en-US" dirty="0" err="1"/>
              <a:t>Lg</a:t>
            </a:r>
            <a:r>
              <a:rPr lang="en-US" dirty="0"/>
              <a:t> &gt; 50 EE – penalties if not offer coverage</a:t>
            </a:r>
          </a:p>
          <a:p>
            <a:pPr marL="179926" indent="-179926">
              <a:buFont typeface="Arial" panose="020B0604020202020204" pitchFamily="34" charset="0"/>
              <a:buChar char="•"/>
            </a:pPr>
            <a:r>
              <a:rPr lang="en-US" dirty="0"/>
              <a:t>some instances tax credit available if offer coverage (we helped church obtain credit) </a:t>
            </a:r>
          </a:p>
          <a:p>
            <a:pPr marL="179926" indent="-179926">
              <a:buFont typeface="Arial" panose="020B0604020202020204" pitchFamily="34" charset="0"/>
              <a:buChar char="•"/>
            </a:pPr>
            <a:r>
              <a:rPr lang="en-US" dirty="0"/>
              <a:t> &lt;50 EE can purchase health ins through Marketplace </a:t>
            </a:r>
            <a:r>
              <a:rPr lang="en-US"/>
              <a:t>in different ways.</a:t>
            </a:r>
            <a:endParaRPr lang="en-US" dirty="0"/>
          </a:p>
          <a:p>
            <a:endParaRPr lang="en-US" dirty="0"/>
          </a:p>
          <a:p>
            <a:r>
              <a:rPr lang="en-US" dirty="0"/>
              <a:t>Loan covenants – bank requirements</a:t>
            </a:r>
          </a:p>
        </p:txBody>
      </p:sp>
      <p:sp>
        <p:nvSpPr>
          <p:cNvPr id="4" name="Slide Number Placeholder 3"/>
          <p:cNvSpPr>
            <a:spLocks noGrp="1"/>
          </p:cNvSpPr>
          <p:nvPr>
            <p:ph type="sldNum" sz="quarter" idx="10"/>
          </p:nvPr>
        </p:nvSpPr>
        <p:spPr/>
        <p:txBody>
          <a:bodyPr/>
          <a:lstStyle/>
          <a:p>
            <a:fld id="{798546E0-FB18-4AE2-BEB3-194CF5BDCD6A}" type="slidenum">
              <a:rPr lang="en-US" smtClean="0"/>
              <a:t>11</a:t>
            </a:fld>
            <a:endParaRPr lang="en-US"/>
          </a:p>
        </p:txBody>
      </p:sp>
    </p:spTree>
    <p:extLst>
      <p:ext uri="{BB962C8B-B14F-4D97-AF65-F5344CB8AC3E}">
        <p14:creationId xmlns:p14="http://schemas.microsoft.com/office/powerpoint/2010/main" val="353049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called the Fraud triangle</a:t>
            </a:r>
          </a:p>
          <a:p>
            <a:endParaRPr lang="en-US" dirty="0"/>
          </a:p>
          <a:p>
            <a:r>
              <a:rPr lang="en-US" dirty="0"/>
              <a:t>Google or Bing it – hundreds of examples – there is even “For Dummies” version</a:t>
            </a:r>
          </a:p>
          <a:p>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12</a:t>
            </a:fld>
            <a:endParaRPr lang="en-US"/>
          </a:p>
        </p:txBody>
      </p:sp>
    </p:spTree>
    <p:extLst>
      <p:ext uri="{BB962C8B-B14F-4D97-AF65-F5344CB8AC3E}">
        <p14:creationId xmlns:p14="http://schemas.microsoft.com/office/powerpoint/2010/main" val="115000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situation</a:t>
            </a:r>
          </a:p>
          <a:p>
            <a:pPr marL="181220" indent="-181220">
              <a:buFont typeface="Arial" panose="020B0604020202020204" pitchFamily="34" charset="0"/>
              <a:buChar char="•"/>
            </a:pPr>
            <a:r>
              <a:rPr lang="en-US" dirty="0"/>
              <a:t>Small association</a:t>
            </a:r>
          </a:p>
          <a:p>
            <a:pPr marL="181220" indent="-181220">
              <a:buFont typeface="Arial" panose="020B0604020202020204" pitchFamily="34" charset="0"/>
              <a:buChar char="•"/>
            </a:pPr>
            <a:r>
              <a:rPr lang="en-US" dirty="0"/>
              <a:t>3 employees</a:t>
            </a:r>
          </a:p>
          <a:p>
            <a:pPr marL="181220" indent="-181220">
              <a:buFont typeface="Arial" panose="020B0604020202020204" pitchFamily="34" charset="0"/>
              <a:buChar char="•"/>
            </a:pPr>
            <a:r>
              <a:rPr lang="en-US" dirty="0"/>
              <a:t>Bookkeeper used credit card for personal use</a:t>
            </a:r>
          </a:p>
          <a:p>
            <a:pPr marL="181220" indent="-181220">
              <a:buFont typeface="Arial" panose="020B0604020202020204" pitchFamily="34" charset="0"/>
              <a:buChar char="•"/>
            </a:pPr>
            <a:r>
              <a:rPr lang="en-US" dirty="0"/>
              <a:t>Over $12,000 over 2 years</a:t>
            </a:r>
          </a:p>
          <a:p>
            <a:pPr marL="181220" indent="-181220">
              <a:buFont typeface="Arial" panose="020B0604020202020204" pitchFamily="34" charset="0"/>
              <a:buChar char="•"/>
            </a:pPr>
            <a:r>
              <a:rPr lang="en-US" dirty="0"/>
              <a:t>Started with a $10 car wash</a:t>
            </a:r>
          </a:p>
          <a:p>
            <a:pPr marL="181220" indent="-181220">
              <a:buFont typeface="Arial" panose="020B0604020202020204" pitchFamily="34" charset="0"/>
              <a:buChar char="•"/>
            </a:pPr>
            <a:r>
              <a:rPr lang="en-US" dirty="0"/>
              <a:t>Ended with a trip to NYC for Christmas shopping</a:t>
            </a:r>
          </a:p>
          <a:p>
            <a:endParaRPr lang="en-US" dirty="0"/>
          </a:p>
          <a:p>
            <a:r>
              <a:rPr lang="en-US" dirty="0"/>
              <a:t>How discovered and what happened</a:t>
            </a:r>
          </a:p>
          <a:p>
            <a:pPr marL="181220" indent="-181220">
              <a:buFont typeface="Arial" panose="020B0604020202020204" pitchFamily="34" charset="0"/>
              <a:buChar char="•"/>
            </a:pPr>
            <a:r>
              <a:rPr lang="en-US" dirty="0"/>
              <a:t>New director reviewed credit card statement and asked questions</a:t>
            </a:r>
          </a:p>
          <a:p>
            <a:pPr marL="181220" indent="-181220">
              <a:buFont typeface="Arial" panose="020B0604020202020204" pitchFamily="34" charset="0"/>
              <a:buChar char="•"/>
            </a:pPr>
            <a:r>
              <a:rPr lang="en-US" dirty="0"/>
              <a:t>Employee did not return to work next day  - voluntarily </a:t>
            </a:r>
          </a:p>
          <a:p>
            <a:pPr marL="181220" indent="-181220">
              <a:buFont typeface="Arial" panose="020B0604020202020204" pitchFamily="34" charset="0"/>
              <a:buChar char="•"/>
            </a:pPr>
            <a:r>
              <a:rPr lang="en-US" dirty="0"/>
              <a:t>Board was involved immediately and attorney sent letter requesting pay back.</a:t>
            </a:r>
          </a:p>
          <a:p>
            <a:pPr marL="181220" indent="-181220">
              <a:buFont typeface="Arial" panose="020B0604020202020204" pitchFamily="34" charset="0"/>
              <a:buChar char="•"/>
            </a:pPr>
            <a:r>
              <a:rPr lang="en-US" dirty="0"/>
              <a:t>Amount was paid back – looked like from retirement account</a:t>
            </a:r>
          </a:p>
          <a:p>
            <a:pPr marL="181220" indent="-181220">
              <a:buFont typeface="Arial" panose="020B0604020202020204" pitchFamily="34" charset="0"/>
              <a:buChar char="•"/>
            </a:pPr>
            <a:r>
              <a:rPr lang="en-US" dirty="0"/>
              <a:t>Organization changed auditors and hired bookkeeping company and new auditor</a:t>
            </a:r>
          </a:p>
          <a:p>
            <a:pPr marL="181220" indent="-181220">
              <a:buFont typeface="Arial" panose="020B0604020202020204" pitchFamily="34" charset="0"/>
              <a:buChar char="•"/>
            </a:pPr>
            <a:r>
              <a:rPr lang="en-US" dirty="0"/>
              <a:t>Financial statements revealed possible additional issues that were not pursued</a:t>
            </a:r>
          </a:p>
          <a:p>
            <a:pPr marL="181220" indent="-181220">
              <a:buFont typeface="Arial" panose="020B0604020202020204" pitchFamily="34" charset="0"/>
              <a:buChar char="•"/>
            </a:pPr>
            <a:endParaRPr lang="en-US" dirty="0"/>
          </a:p>
          <a:p>
            <a:endParaRPr lang="en-US" dirty="0"/>
          </a:p>
          <a:p>
            <a:r>
              <a:rPr lang="en-US" dirty="0"/>
              <a:t>Never take vacation</a:t>
            </a:r>
          </a:p>
          <a:p>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13</a:t>
            </a:fld>
            <a:endParaRPr lang="en-US"/>
          </a:p>
        </p:txBody>
      </p:sp>
    </p:spTree>
    <p:extLst>
      <p:ext uri="{BB962C8B-B14F-4D97-AF65-F5344CB8AC3E}">
        <p14:creationId xmlns:p14="http://schemas.microsoft.com/office/powerpoint/2010/main" val="39332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9"/>
            <a:ext cx="5820078" cy="4498897"/>
          </a:xfrm>
        </p:spPr>
        <p:txBody>
          <a:bodyPr/>
          <a:lstStyle/>
          <a:p>
            <a:r>
              <a:rPr lang="en-US" dirty="0"/>
              <a:t>Control Environment – P&amp;P, </a:t>
            </a:r>
            <a:r>
              <a:rPr lang="en-US" dirty="0" err="1"/>
              <a:t>Mgmt</a:t>
            </a:r>
            <a:r>
              <a:rPr lang="en-US" dirty="0"/>
              <a:t> requirements, tone at top</a:t>
            </a:r>
          </a:p>
          <a:p>
            <a:pPr marL="179926" indent="-179926">
              <a:buFont typeface="Arial" panose="020B0604020202020204" pitchFamily="34" charset="0"/>
              <a:buChar char="•"/>
            </a:pPr>
            <a:r>
              <a:rPr lang="en-US" dirty="0" err="1"/>
              <a:t>Mgmt</a:t>
            </a:r>
            <a:r>
              <a:rPr lang="en-US" dirty="0"/>
              <a:t> has policy for approving payroll</a:t>
            </a:r>
          </a:p>
          <a:p>
            <a:pPr marL="179926" indent="-179926">
              <a:buFont typeface="Arial" panose="020B0604020202020204" pitchFamily="34" charset="0"/>
              <a:buChar char="•"/>
            </a:pPr>
            <a:r>
              <a:rPr lang="en-US" dirty="0"/>
              <a:t>Board requires financial reporting</a:t>
            </a:r>
          </a:p>
          <a:p>
            <a:endParaRPr lang="en-US" dirty="0"/>
          </a:p>
          <a:p>
            <a:r>
              <a:rPr lang="en-US" dirty="0"/>
              <a:t>Risk Assessment – Formal and informal, identify issues (how things can go wrong) and implement mitigation against the risks</a:t>
            </a:r>
          </a:p>
          <a:p>
            <a:pPr marL="179926" indent="-179926">
              <a:buFont typeface="Arial" panose="020B0604020202020204" pitchFamily="34" charset="0"/>
              <a:buChar char="•"/>
            </a:pPr>
            <a:r>
              <a:rPr lang="en-US" dirty="0"/>
              <a:t>Informal – mgmt. implements new credit card, what could go wrong and how to solve it – verify receipts, special forms signed to approve purchase, more oversight by Board</a:t>
            </a:r>
          </a:p>
          <a:p>
            <a:pPr marL="179926" indent="-179926">
              <a:buFont typeface="Arial" panose="020B0604020202020204" pitchFamily="34" charset="0"/>
              <a:buChar char="•"/>
            </a:pPr>
            <a:r>
              <a:rPr lang="en-US" dirty="0"/>
              <a:t>Formal – easily done in grid format -  issue, how happen, mitigation/resolution</a:t>
            </a:r>
          </a:p>
          <a:p>
            <a:pPr marL="179926" indent="-179926">
              <a:buFont typeface="Arial" panose="020B0604020202020204" pitchFamily="34" charset="0"/>
              <a:buChar char="•"/>
            </a:pPr>
            <a:r>
              <a:rPr lang="en-US" dirty="0"/>
              <a:t>IE risk that a fictitious employee could be added to payroll, HR </a:t>
            </a:r>
            <a:r>
              <a:rPr lang="en-US" dirty="0" err="1"/>
              <a:t>dept</a:t>
            </a:r>
            <a:r>
              <a:rPr lang="en-US" dirty="0"/>
              <a:t> enters all new employees and payroll processes and controller writes checks – does the PR clerk have access to add new employee? </a:t>
            </a:r>
          </a:p>
          <a:p>
            <a:endParaRPr lang="en-US" dirty="0"/>
          </a:p>
          <a:p>
            <a:r>
              <a:rPr lang="en-US" dirty="0"/>
              <a:t>Control </a:t>
            </a:r>
            <a:r>
              <a:rPr lang="en-US" dirty="0" err="1"/>
              <a:t>activites</a:t>
            </a:r>
            <a:r>
              <a:rPr lang="en-US" dirty="0"/>
              <a:t> – not following controls implemented – PR clerk has HR clerks password, no one reviews the credit card statement</a:t>
            </a:r>
          </a:p>
          <a:p>
            <a:endParaRPr lang="en-US" dirty="0"/>
          </a:p>
          <a:p>
            <a:r>
              <a:rPr lang="en-US" dirty="0"/>
              <a:t>Information and Communication – Communicating the controls put in place to involved employees (why are the procedures in place? Protects EE)</a:t>
            </a:r>
          </a:p>
          <a:p>
            <a:endParaRPr lang="en-US" dirty="0"/>
          </a:p>
          <a:p>
            <a:r>
              <a:rPr lang="en-US" dirty="0"/>
              <a:t>Monitoring Activities – are the procedures implemented working?  Are there more risks? is mgmt. providing the oversight and training employees?</a:t>
            </a:r>
          </a:p>
          <a:p>
            <a:endParaRPr lang="en-US" dirty="0"/>
          </a:p>
          <a:p>
            <a:r>
              <a:rPr lang="en-US" dirty="0"/>
              <a:t>Varying levels of Components, formal, informal</a:t>
            </a:r>
          </a:p>
        </p:txBody>
      </p:sp>
      <p:sp>
        <p:nvSpPr>
          <p:cNvPr id="4" name="Slide Number Placeholder 3"/>
          <p:cNvSpPr>
            <a:spLocks noGrp="1"/>
          </p:cNvSpPr>
          <p:nvPr>
            <p:ph type="sldNum" sz="quarter" idx="10"/>
          </p:nvPr>
        </p:nvSpPr>
        <p:spPr/>
        <p:txBody>
          <a:bodyPr/>
          <a:lstStyle/>
          <a:p>
            <a:fld id="{798546E0-FB18-4AE2-BEB3-194CF5BDCD6A}" type="slidenum">
              <a:rPr lang="en-US" smtClean="0"/>
              <a:t>14</a:t>
            </a:fld>
            <a:endParaRPr lang="en-US"/>
          </a:p>
        </p:txBody>
      </p:sp>
    </p:spTree>
    <p:extLst>
      <p:ext uri="{BB962C8B-B14F-4D97-AF65-F5344CB8AC3E}">
        <p14:creationId xmlns:p14="http://schemas.microsoft.com/office/powerpoint/2010/main" val="311413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contract with customers</a:t>
            </a:r>
          </a:p>
          <a:p>
            <a:r>
              <a:rPr lang="en-US" dirty="0"/>
              <a:t>&lt;  to establish the principles that an entity shall apply to report useful information to users of the financial statements about the nature, amount, timing, and uncertainty of revenue and cash flows arising from a contract with a customer</a:t>
            </a:r>
          </a:p>
          <a:p>
            <a:r>
              <a:rPr lang="en-US" dirty="0"/>
              <a:t>&lt;   core principle is that the entity shall recognize revenue to depict the transfer of promised goods or services to customers in an amount that reflects the consideration to which the entity expects to be entitled in exchange for those goods or service</a:t>
            </a:r>
          </a:p>
          <a:p>
            <a:r>
              <a:rPr lang="en-US" dirty="0"/>
              <a:t>Leases </a:t>
            </a:r>
          </a:p>
          <a:p>
            <a:r>
              <a:rPr lang="en-US" dirty="0"/>
              <a:t>&lt;  lessee should recognize in the statement of financial position a liability to make lease payments and a right-of-use asset representing its right to use the underlying asset for the lease term, unless the term of the lease 12 months or less</a:t>
            </a:r>
          </a:p>
          <a:p>
            <a:r>
              <a:rPr lang="en-US" dirty="0"/>
              <a:t>&lt;  Update specifies the requirements of lessees for recognition and classification for financial statements purposes for finance leases and operating leases</a:t>
            </a:r>
          </a:p>
          <a:p>
            <a:endParaRPr lang="en-US" dirty="0"/>
          </a:p>
          <a:p>
            <a:r>
              <a:rPr lang="en-US" dirty="0"/>
              <a:t>501c3 and 501c6 related orgs .</a:t>
            </a:r>
          </a:p>
          <a:p>
            <a:endParaRPr lang="en-US" dirty="0"/>
          </a:p>
          <a:p>
            <a:r>
              <a:rPr lang="en-US" dirty="0"/>
              <a:t>Exposure draft issued , last meeting was June 1, 2016</a:t>
            </a:r>
          </a:p>
          <a:p>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15</a:t>
            </a:fld>
            <a:endParaRPr lang="en-US"/>
          </a:p>
        </p:txBody>
      </p:sp>
    </p:spTree>
    <p:extLst>
      <p:ext uri="{BB962C8B-B14F-4D97-AF65-F5344CB8AC3E}">
        <p14:creationId xmlns:p14="http://schemas.microsoft.com/office/powerpoint/2010/main" val="145603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Please let me know if you need any resources we have discussed today and if you think of any questions please let me know.    We help take some of the headache out of staying compliant. </a:t>
            </a:r>
          </a:p>
        </p:txBody>
      </p:sp>
      <p:sp>
        <p:nvSpPr>
          <p:cNvPr id="4" name="Slide Number Placeholder 3"/>
          <p:cNvSpPr>
            <a:spLocks noGrp="1"/>
          </p:cNvSpPr>
          <p:nvPr>
            <p:ph type="sldNum" sz="quarter" idx="10"/>
          </p:nvPr>
        </p:nvSpPr>
        <p:spPr/>
        <p:txBody>
          <a:bodyPr/>
          <a:lstStyle/>
          <a:p>
            <a:fld id="{798546E0-FB18-4AE2-BEB3-194CF5BDCD6A}" type="slidenum">
              <a:rPr lang="en-US" smtClean="0"/>
              <a:t>16</a:t>
            </a:fld>
            <a:endParaRPr lang="en-US"/>
          </a:p>
        </p:txBody>
      </p:sp>
    </p:spTree>
    <p:extLst>
      <p:ext uri="{BB962C8B-B14F-4D97-AF65-F5344CB8AC3E}">
        <p14:creationId xmlns:p14="http://schemas.microsoft.com/office/powerpoint/2010/main" val="215662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8546E0-FB18-4AE2-BEB3-194CF5BDCD6A}" type="slidenum">
              <a:rPr lang="en-US" smtClean="0"/>
              <a:t>2</a:t>
            </a:fld>
            <a:endParaRPr lang="en-US"/>
          </a:p>
        </p:txBody>
      </p:sp>
    </p:spTree>
    <p:extLst>
      <p:ext uri="{BB962C8B-B14F-4D97-AF65-F5344CB8AC3E}">
        <p14:creationId xmlns:p14="http://schemas.microsoft.com/office/powerpoint/2010/main" val="287447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YOUR board is ultimately responsible</a:t>
            </a:r>
          </a:p>
          <a:p>
            <a:r>
              <a:rPr lang="en-US" dirty="0"/>
              <a:t>Help your board members with their fiduciary responsibility.  </a:t>
            </a:r>
          </a:p>
          <a:p>
            <a:r>
              <a:rPr lang="en-US" dirty="0"/>
              <a:t>Executive director is the key to board success.</a:t>
            </a:r>
          </a:p>
          <a:p>
            <a:endParaRPr lang="en-US" dirty="0"/>
          </a:p>
          <a:p>
            <a:r>
              <a:rPr lang="en-US" dirty="0"/>
              <a:t>Care = active in activities and mission</a:t>
            </a:r>
          </a:p>
          <a:p>
            <a:r>
              <a:rPr lang="en-US" dirty="0"/>
              <a:t>Loyalty = charity is top priority over self</a:t>
            </a:r>
          </a:p>
          <a:p>
            <a:r>
              <a:rPr lang="en-US" dirty="0"/>
              <a:t>Maintain accts = fiscally accountable – track budget data, monitor I/C</a:t>
            </a:r>
          </a:p>
          <a:p>
            <a:r>
              <a:rPr lang="en-US" dirty="0"/>
              <a:t>Compliance = legal obligations – requirements, laws, tax, etc.</a:t>
            </a:r>
          </a:p>
          <a:p>
            <a:endParaRPr lang="en-US" dirty="0"/>
          </a:p>
          <a:p>
            <a:endParaRPr lang="en-US" dirty="0"/>
          </a:p>
          <a:p>
            <a:r>
              <a:rPr lang="en-US" dirty="0"/>
              <a:t>New Board members should be given proper resources:</a:t>
            </a:r>
          </a:p>
          <a:p>
            <a:pPr marL="241629" indent="-241629">
              <a:buFont typeface="+mj-lt"/>
              <a:buAutoNum type="arabicPeriod"/>
            </a:pPr>
            <a:r>
              <a:rPr lang="en-US" dirty="0"/>
              <a:t>By-laws and articles of incorporation</a:t>
            </a:r>
          </a:p>
          <a:p>
            <a:pPr marL="241629" indent="-241629">
              <a:buFont typeface="+mj-lt"/>
              <a:buAutoNum type="arabicPeriod"/>
            </a:pPr>
            <a:r>
              <a:rPr lang="en-US" dirty="0"/>
              <a:t>Ohio Attorney general resources</a:t>
            </a:r>
          </a:p>
          <a:p>
            <a:pPr marL="241629" indent="-241629">
              <a:buFont typeface="+mj-lt"/>
              <a:buAutoNum type="arabicPeriod"/>
            </a:pPr>
            <a:r>
              <a:rPr lang="en-US" dirty="0"/>
              <a:t>Conflict of interest policy and statements (complete annually)</a:t>
            </a:r>
          </a:p>
          <a:p>
            <a:pPr marL="241629" indent="-241629">
              <a:buFont typeface="+mj-lt"/>
              <a:buAutoNum type="arabicPeriod"/>
            </a:pPr>
            <a:r>
              <a:rPr lang="en-US" dirty="0"/>
              <a:t>Confidentiality policy and agreement (complete annually)</a:t>
            </a:r>
          </a:p>
          <a:p>
            <a:pPr marL="241629" indent="-241629">
              <a:buFont typeface="+mj-lt"/>
              <a:buAutoNum type="arabicPeriod"/>
            </a:pPr>
            <a:endParaRPr lang="en-US" dirty="0"/>
          </a:p>
          <a:p>
            <a:r>
              <a:rPr lang="en-US" dirty="0"/>
              <a:t>Board retreat can utilize ongoing training and revisit some of these items for a more effective &amp; compliant Board</a:t>
            </a:r>
          </a:p>
          <a:p>
            <a:pPr marL="241629" indent="-2416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3</a:t>
            </a:fld>
            <a:endParaRPr lang="en-US"/>
          </a:p>
        </p:txBody>
      </p:sp>
    </p:spTree>
    <p:extLst>
      <p:ext uri="{BB962C8B-B14F-4D97-AF65-F5344CB8AC3E}">
        <p14:creationId xmlns:p14="http://schemas.microsoft.com/office/powerpoint/2010/main" val="230143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Talents – defined on a Board by Board basis</a:t>
            </a:r>
          </a:p>
          <a:p>
            <a:r>
              <a:rPr lang="en-US" dirty="0"/>
              <a:t>FIND A:</a:t>
            </a:r>
          </a:p>
          <a:p>
            <a:pPr marL="179926" indent="-179926">
              <a:buFont typeface="Arial" panose="020B0604020202020204" pitchFamily="34" charset="0"/>
              <a:buChar char="•"/>
            </a:pPr>
            <a:r>
              <a:rPr lang="en-US" dirty="0"/>
              <a:t>Leader – CEO, Community leader</a:t>
            </a:r>
          </a:p>
          <a:p>
            <a:pPr marL="179926" indent="-179926">
              <a:buFont typeface="Arial" panose="020B0604020202020204" pitchFamily="34" charset="0"/>
              <a:buChar char="•"/>
            </a:pPr>
            <a:r>
              <a:rPr lang="en-US" dirty="0"/>
              <a:t>Financial strength – CFO, CPA, Banker</a:t>
            </a:r>
          </a:p>
          <a:p>
            <a:pPr marL="179926" indent="-179926">
              <a:buFont typeface="Arial" panose="020B0604020202020204" pitchFamily="34" charset="0"/>
              <a:buChar char="•"/>
            </a:pPr>
            <a:r>
              <a:rPr lang="en-US" dirty="0"/>
              <a:t>Legal – Attorney, Regulator</a:t>
            </a:r>
          </a:p>
          <a:p>
            <a:pPr marL="179926" indent="-179926">
              <a:buFont typeface="Arial" panose="020B0604020202020204" pitchFamily="34" charset="0"/>
              <a:buChar char="•"/>
            </a:pPr>
            <a:r>
              <a:rPr lang="en-US" dirty="0"/>
              <a:t>Expert in your “Community” – used loosely -  knowledge (expert in field)</a:t>
            </a:r>
          </a:p>
          <a:p>
            <a:pPr marL="179926" indent="-179926">
              <a:buFont typeface="Arial" panose="020B0604020202020204" pitchFamily="34" charset="0"/>
              <a:buChar char="•"/>
            </a:pPr>
            <a:r>
              <a:rPr lang="en-US" dirty="0"/>
              <a:t>Visionary – Futuristic, Forward thinkers, someone to take you to the next level</a:t>
            </a:r>
          </a:p>
          <a:p>
            <a:pPr marL="179926" indent="-179926">
              <a:buFont typeface="Arial" panose="020B0604020202020204" pitchFamily="34" charset="0"/>
              <a:buChar char="•"/>
            </a:pPr>
            <a:r>
              <a:rPr lang="en-US" dirty="0"/>
              <a:t>Lobbyist – Speak for your organization (whether do lobbying or not</a:t>
            </a:r>
          </a:p>
          <a:p>
            <a:pPr marL="179926" indent="-179926">
              <a:buFont typeface="Arial" panose="020B0604020202020204" pitchFamily="34" charset="0"/>
              <a:buChar char="•"/>
            </a:pPr>
            <a:r>
              <a:rPr lang="en-US" dirty="0"/>
              <a:t>Doer - Energetic, active, follow-thru</a:t>
            </a:r>
          </a:p>
          <a:p>
            <a:endParaRPr lang="en-US" dirty="0"/>
          </a:p>
          <a:p>
            <a:r>
              <a:rPr lang="en-US" dirty="0"/>
              <a:t>Strategic planning – plan for the future of the Organization</a:t>
            </a:r>
          </a:p>
          <a:p>
            <a:endParaRPr lang="en-US" dirty="0"/>
          </a:p>
          <a:p>
            <a:r>
              <a:rPr lang="en-US" dirty="0"/>
              <a:t>Meeting minutes  – approved and signed as official business &amp;  attachments (resolutions, financial reports, etc.)</a:t>
            </a:r>
          </a:p>
          <a:p>
            <a:endParaRPr lang="en-US" dirty="0"/>
          </a:p>
          <a:p>
            <a:r>
              <a:rPr lang="en-US" dirty="0"/>
              <a:t>Financial – each meeting Board should review and approve</a:t>
            </a:r>
          </a:p>
          <a:p>
            <a:endParaRPr lang="en-US" dirty="0"/>
          </a:p>
          <a:p>
            <a:r>
              <a:rPr lang="en-US" dirty="0"/>
              <a:t>More involvement – for instance for a staff of 2 employees it may be necessary for the Treasurer to review bank and credit card statements and provide added level of oversight. </a:t>
            </a:r>
          </a:p>
        </p:txBody>
      </p:sp>
      <p:sp>
        <p:nvSpPr>
          <p:cNvPr id="4" name="Slide Number Placeholder 3"/>
          <p:cNvSpPr>
            <a:spLocks noGrp="1"/>
          </p:cNvSpPr>
          <p:nvPr>
            <p:ph type="sldNum" sz="quarter" idx="10"/>
          </p:nvPr>
        </p:nvSpPr>
        <p:spPr/>
        <p:txBody>
          <a:bodyPr/>
          <a:lstStyle/>
          <a:p>
            <a:fld id="{798546E0-FB18-4AE2-BEB3-194CF5BDCD6A}" type="slidenum">
              <a:rPr lang="en-US" smtClean="0"/>
              <a:t>4</a:t>
            </a:fld>
            <a:endParaRPr lang="en-US"/>
          </a:p>
        </p:txBody>
      </p:sp>
    </p:spTree>
    <p:extLst>
      <p:ext uri="{BB962C8B-B14F-4D97-AF65-F5344CB8AC3E}">
        <p14:creationId xmlns:p14="http://schemas.microsoft.com/office/powerpoint/2010/main" val="77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Font typeface="Arial" panose="020B0604020202020204" pitchFamily="34" charset="0"/>
              <a:buChar char="•"/>
            </a:pPr>
            <a:r>
              <a:rPr lang="en-US" dirty="0"/>
              <a:t>Briefly list ----get into all these later</a:t>
            </a:r>
          </a:p>
        </p:txBody>
      </p:sp>
      <p:sp>
        <p:nvSpPr>
          <p:cNvPr id="4" name="Slide Number Placeholder 3"/>
          <p:cNvSpPr>
            <a:spLocks noGrp="1"/>
          </p:cNvSpPr>
          <p:nvPr>
            <p:ph type="sldNum" sz="quarter" idx="10"/>
          </p:nvPr>
        </p:nvSpPr>
        <p:spPr/>
        <p:txBody>
          <a:bodyPr/>
          <a:lstStyle/>
          <a:p>
            <a:fld id="{798546E0-FB18-4AE2-BEB3-194CF5BDCD6A}" type="slidenum">
              <a:rPr lang="en-US" smtClean="0"/>
              <a:t>5</a:t>
            </a:fld>
            <a:endParaRPr lang="en-US"/>
          </a:p>
        </p:txBody>
      </p:sp>
    </p:spTree>
    <p:extLst>
      <p:ext uri="{BB962C8B-B14F-4D97-AF65-F5344CB8AC3E}">
        <p14:creationId xmlns:p14="http://schemas.microsoft.com/office/powerpoint/2010/main" val="46443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9"/>
            <a:ext cx="5820078" cy="4498897"/>
          </a:xfrm>
        </p:spPr>
        <p:txBody>
          <a:bodyPr/>
          <a:lstStyle/>
          <a:p>
            <a:r>
              <a:rPr lang="en-US" dirty="0"/>
              <a:t>Budgets are your pathway and provide tools for monitoring </a:t>
            </a:r>
          </a:p>
          <a:p>
            <a:r>
              <a:rPr lang="en-US" dirty="0"/>
              <a:t>Q to ask yourself – should it be SALY?</a:t>
            </a:r>
          </a:p>
          <a:p>
            <a:endParaRPr lang="en-US" dirty="0"/>
          </a:p>
          <a:p>
            <a:r>
              <a:rPr lang="en-US" dirty="0"/>
              <a:t>Statistics are important in monitoring – identify a few to monitor</a:t>
            </a:r>
          </a:p>
          <a:p>
            <a:pPr marL="181220" indent="-181220">
              <a:buFont typeface="Arial" panose="020B0604020202020204" pitchFamily="34" charset="0"/>
              <a:buChar char="•"/>
            </a:pPr>
            <a:r>
              <a:rPr lang="en-US" dirty="0"/>
              <a:t># memberships – and may even break these down by category</a:t>
            </a:r>
          </a:p>
          <a:p>
            <a:pPr marL="181220" indent="-181220">
              <a:buFont typeface="Arial" panose="020B0604020202020204" pitchFamily="34" charset="0"/>
              <a:buChar char="•"/>
            </a:pPr>
            <a:r>
              <a:rPr lang="en-US" dirty="0"/>
              <a:t># sponsors</a:t>
            </a:r>
          </a:p>
          <a:p>
            <a:pPr marL="181220" indent="-181220">
              <a:buFont typeface="Arial" panose="020B0604020202020204" pitchFamily="34" charset="0"/>
              <a:buChar char="•"/>
            </a:pPr>
            <a:r>
              <a:rPr lang="en-US" dirty="0"/>
              <a:t># meeting attendees</a:t>
            </a:r>
          </a:p>
          <a:p>
            <a:pPr marL="181220" indent="-181220">
              <a:buFont typeface="Arial" panose="020B0604020202020204" pitchFamily="34" charset="0"/>
              <a:buChar char="•"/>
            </a:pPr>
            <a:r>
              <a:rPr lang="en-US" dirty="0"/>
              <a:t># scholarships</a:t>
            </a:r>
          </a:p>
          <a:p>
            <a:r>
              <a:rPr lang="en-US" dirty="0"/>
              <a:t>Don’t make this too complicated it tends to grow over time but keep manageable &amp; useful – evaluate usefulness</a:t>
            </a:r>
          </a:p>
          <a:p>
            <a:endParaRPr lang="en-US" dirty="0"/>
          </a:p>
          <a:p>
            <a:r>
              <a:rPr lang="en-US" dirty="0"/>
              <a:t>I am an auditor and this is the biggest issue with organizations</a:t>
            </a:r>
          </a:p>
          <a:p>
            <a:pPr marL="181220" indent="-181220">
              <a:buFont typeface="Arial" panose="020B0604020202020204" pitchFamily="34" charset="0"/>
              <a:buChar char="•"/>
            </a:pPr>
            <a:r>
              <a:rPr lang="en-US" dirty="0"/>
              <a:t>Who is doing what and do they conflict, no one person access to physical assets and recording transactions without oversight</a:t>
            </a:r>
          </a:p>
          <a:p>
            <a:pPr marL="181220" indent="-181220">
              <a:buFont typeface="Arial" panose="020B0604020202020204" pitchFamily="34" charset="0"/>
              <a:buChar char="•"/>
            </a:pPr>
            <a:r>
              <a:rPr lang="en-US" dirty="0"/>
              <a:t>You do not want the same person receiving payment, recording payment, preparing deposit and taking the money to the bank</a:t>
            </a:r>
          </a:p>
          <a:p>
            <a:pPr marL="181220" indent="-181220">
              <a:buFont typeface="Arial" panose="020B0604020202020204" pitchFamily="34" charset="0"/>
              <a:buChar char="•"/>
            </a:pPr>
            <a:r>
              <a:rPr lang="en-US" dirty="0"/>
              <a:t>Where are checks kept, important documents?  Who has access to the bank account? </a:t>
            </a:r>
          </a:p>
          <a:p>
            <a:pPr marL="181220" indent="-181220">
              <a:buFont typeface="Arial" panose="020B0604020202020204" pitchFamily="34" charset="0"/>
              <a:buChar char="•"/>
            </a:pPr>
            <a:r>
              <a:rPr lang="en-US" dirty="0"/>
              <a:t>Management must be involved to provide oversight to mitigate against intentional or unintentional errors may be undetected.  Approving timesheet/time paid for payroll is big one.</a:t>
            </a:r>
          </a:p>
          <a:p>
            <a:pPr marL="181220" indent="-181220">
              <a:buFont typeface="Arial" panose="020B0604020202020204" pitchFamily="34" charset="0"/>
              <a:buChar char="•"/>
            </a:pPr>
            <a:endParaRPr lang="en-US" dirty="0"/>
          </a:p>
          <a:p>
            <a:r>
              <a:rPr lang="en-US" dirty="0"/>
              <a:t>Record retention – P-file, Board approved items (</a:t>
            </a:r>
            <a:r>
              <a:rPr lang="en-US" dirty="0" err="1"/>
              <a:t>ie</a:t>
            </a:r>
            <a:r>
              <a:rPr lang="en-US" dirty="0"/>
              <a:t> scholarships, fixed assets purchase, </a:t>
            </a:r>
            <a:r>
              <a:rPr lang="en-US" dirty="0" err="1"/>
              <a:t>etc</a:t>
            </a:r>
            <a:r>
              <a:rPr lang="en-US" dirty="0"/>
              <a:t>), Resolutions, Financial Records – Many resources IRS</a:t>
            </a:r>
          </a:p>
          <a:p>
            <a:pPr marL="181220" indent="-18122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6</a:t>
            </a:fld>
            <a:endParaRPr lang="en-US"/>
          </a:p>
        </p:txBody>
      </p:sp>
    </p:spTree>
    <p:extLst>
      <p:ext uri="{BB962C8B-B14F-4D97-AF65-F5344CB8AC3E}">
        <p14:creationId xmlns:p14="http://schemas.microsoft.com/office/powerpoint/2010/main" val="38635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2" y="4620576"/>
            <a:ext cx="5820078" cy="4273738"/>
          </a:xfrm>
        </p:spPr>
        <p:txBody>
          <a:bodyPr/>
          <a:lstStyle/>
          <a:p>
            <a:r>
              <a:rPr lang="en-US" dirty="0"/>
              <a:t>Why would I need an audit? </a:t>
            </a:r>
          </a:p>
          <a:p>
            <a:pPr marL="179926" indent="-179926">
              <a:buFont typeface="Arial" panose="020B0604020202020204" pitchFamily="34" charset="0"/>
              <a:buChar char="•"/>
            </a:pPr>
            <a:r>
              <a:rPr lang="en-US" dirty="0"/>
              <a:t>Give outside assurance to your board about the financial statements and receives a report about the internal controls</a:t>
            </a:r>
          </a:p>
          <a:p>
            <a:pPr marL="239902" indent="-239902">
              <a:buFont typeface="Arial" panose="020B0604020202020204" pitchFamily="34" charset="0"/>
              <a:buChar char="•"/>
            </a:pPr>
            <a:r>
              <a:rPr lang="en-US" dirty="0"/>
              <a:t>Required communications to the Board – Auditor should attend board meeting </a:t>
            </a:r>
          </a:p>
          <a:p>
            <a:pPr marL="719704" lvl="1" indent="-239902">
              <a:buFont typeface="Arial" panose="020B0604020202020204" pitchFamily="34" charset="0"/>
              <a:buChar char="•"/>
            </a:pPr>
            <a:r>
              <a:rPr lang="en-US" dirty="0"/>
              <a:t>&gt;   report to those charges with governance – timing of audit, estimates, disclosures, issues during audit, audit findings, adjustments</a:t>
            </a:r>
          </a:p>
          <a:p>
            <a:pPr marL="719704" lvl="1" indent="-239902">
              <a:buFont typeface="Arial" panose="020B0604020202020204" pitchFamily="34" charset="0"/>
              <a:buChar char="•"/>
            </a:pPr>
            <a:r>
              <a:rPr lang="en-US" dirty="0"/>
              <a:t>&gt;  internal control communication – material weaknesses, significant deficiencies, control deficiencies, other improvements and suggestions – very rare not to have this but possible.</a:t>
            </a:r>
          </a:p>
          <a:p>
            <a:pPr marL="239902" indent="-239902">
              <a:buFont typeface="Arial" panose="020B0604020202020204" pitchFamily="34" charset="0"/>
              <a:buChar char="•"/>
            </a:pPr>
            <a:r>
              <a:rPr lang="en-US" dirty="0"/>
              <a:t>Review –analytical procedures and inquiry of management, provides some assurance, will not test  or confirm accounts</a:t>
            </a:r>
          </a:p>
          <a:p>
            <a:pPr marL="239902" indent="-239902">
              <a:buFont typeface="Arial" panose="020B0604020202020204" pitchFamily="34" charset="0"/>
              <a:buChar char="•"/>
            </a:pPr>
            <a:r>
              <a:rPr lang="en-US" dirty="0"/>
              <a:t>Comp – simply compiles the financial statements, we do these for clients on a quarterly or monthly basis for that consistent reporting for owners, mgmt. and board members</a:t>
            </a:r>
          </a:p>
          <a:p>
            <a:pPr marL="239902" indent="-239902">
              <a:buFont typeface="Arial" panose="020B0604020202020204" pitchFamily="34" charset="0"/>
              <a:buChar char="•"/>
            </a:pPr>
            <a:r>
              <a:rPr lang="en-US" dirty="0"/>
              <a:t>Prep – no report is provided., simply prepare the financial statement, assist in bookkeeping, very limited.</a:t>
            </a:r>
          </a:p>
        </p:txBody>
      </p:sp>
      <p:sp>
        <p:nvSpPr>
          <p:cNvPr id="4" name="Slide Number Placeholder 3"/>
          <p:cNvSpPr>
            <a:spLocks noGrp="1"/>
          </p:cNvSpPr>
          <p:nvPr>
            <p:ph type="sldNum" sz="quarter" idx="10"/>
          </p:nvPr>
        </p:nvSpPr>
        <p:spPr/>
        <p:txBody>
          <a:bodyPr/>
          <a:lstStyle/>
          <a:p>
            <a:fld id="{798546E0-FB18-4AE2-BEB3-194CF5BDCD6A}" type="slidenum">
              <a:rPr lang="en-US" smtClean="0"/>
              <a:t>7</a:t>
            </a:fld>
            <a:endParaRPr lang="en-US"/>
          </a:p>
        </p:txBody>
      </p:sp>
    </p:spTree>
    <p:extLst>
      <p:ext uri="{BB962C8B-B14F-4D97-AF65-F5344CB8AC3E}">
        <p14:creationId xmlns:p14="http://schemas.microsoft.com/office/powerpoint/2010/main" val="64265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was not put under fiduciary responsibility because it is not all finance….just a small part, several pages of questions, don’t just SALY</a:t>
            </a:r>
          </a:p>
          <a:p>
            <a:pPr marL="179926" indent="-179926">
              <a:buFont typeface="Arial" panose="020B0604020202020204" pitchFamily="34" charset="0"/>
              <a:buChar char="•"/>
            </a:pPr>
            <a:r>
              <a:rPr lang="en-US" dirty="0"/>
              <a:t>Related party (disqualify persons) transactions</a:t>
            </a:r>
          </a:p>
          <a:p>
            <a:pPr marL="179926" indent="-179926">
              <a:buFont typeface="Arial" panose="020B0604020202020204" pitchFamily="34" charset="0"/>
              <a:buChar char="•"/>
            </a:pPr>
            <a:r>
              <a:rPr lang="en-US" dirty="0"/>
              <a:t># of voting members, questions about governing body</a:t>
            </a:r>
          </a:p>
          <a:p>
            <a:pPr marL="179926" indent="-179926">
              <a:buFont typeface="Arial" panose="020B0604020202020204" pitchFamily="34" charset="0"/>
              <a:buChar char="•"/>
            </a:pPr>
            <a:r>
              <a:rPr lang="en-US" dirty="0"/>
              <a:t>Conflict of interest policy?</a:t>
            </a:r>
          </a:p>
          <a:p>
            <a:pPr marL="179926" indent="-179926">
              <a:buFont typeface="Arial" panose="020B0604020202020204" pitchFamily="34" charset="0"/>
              <a:buChar char="•"/>
            </a:pPr>
            <a:r>
              <a:rPr lang="en-US" dirty="0"/>
              <a:t>Whistleblower policy? </a:t>
            </a:r>
          </a:p>
          <a:p>
            <a:pPr marL="179926" indent="-179926">
              <a:buFont typeface="Arial" panose="020B0604020202020204" pitchFamily="34" charset="0"/>
              <a:buChar char="•"/>
            </a:pPr>
            <a:r>
              <a:rPr lang="en-US" dirty="0"/>
              <a:t>Document retention and destruction policy?</a:t>
            </a:r>
          </a:p>
          <a:p>
            <a:pPr marL="179926" indent="-179926">
              <a:buFont typeface="Arial" panose="020B0604020202020204" pitchFamily="34" charset="0"/>
              <a:buChar char="•"/>
            </a:pPr>
            <a:r>
              <a:rPr lang="en-US" dirty="0"/>
              <a:t>How is compensation determined for director, key employees?</a:t>
            </a:r>
          </a:p>
          <a:p>
            <a:r>
              <a:rPr lang="en-US" dirty="0"/>
              <a:t>Should organization consider implementing policies (</a:t>
            </a:r>
            <a:r>
              <a:rPr lang="en-US" dirty="0" err="1"/>
              <a:t>ie</a:t>
            </a:r>
            <a:r>
              <a:rPr lang="en-US" dirty="0"/>
              <a:t> conflict of interest) addressed by 990? </a:t>
            </a:r>
          </a:p>
          <a:p>
            <a:r>
              <a:rPr lang="en-US" dirty="0"/>
              <a:t>Answer yes to Political activity – then complete schedule C on 990 </a:t>
            </a:r>
          </a:p>
          <a:p>
            <a:endParaRPr lang="en-US" dirty="0">
              <a:hlinkClick r:id="rId3"/>
            </a:endParaRPr>
          </a:p>
          <a:p>
            <a:r>
              <a:rPr lang="en-US" dirty="0">
                <a:hlinkClick r:id="rId3"/>
              </a:rPr>
              <a:t>Qualified state or local political organizations</a:t>
            </a:r>
            <a:r>
              <a:rPr lang="en-US" dirty="0"/>
              <a:t> are only required to file Form 990 if they have annual gross receipts of $100,000 or more.</a:t>
            </a:r>
          </a:p>
          <a:p>
            <a:pPr marL="179926" indent="-17992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8</a:t>
            </a:fld>
            <a:endParaRPr lang="en-US"/>
          </a:p>
        </p:txBody>
      </p:sp>
    </p:spTree>
    <p:extLst>
      <p:ext uri="{BB962C8B-B14F-4D97-AF65-F5344CB8AC3E}">
        <p14:creationId xmlns:p14="http://schemas.microsoft.com/office/powerpoint/2010/main" val="257881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 of tax deductibility to membership (usually on membership renewal), sometimes this is estimate then trued up on the 990….foresee increasing lobbying (election year) then this estimate may need increased to avoid too much carry over or paying tax.</a:t>
            </a:r>
          </a:p>
          <a:p>
            <a:endParaRPr lang="en-US" dirty="0"/>
          </a:p>
          <a:p>
            <a:r>
              <a:rPr lang="en-US" dirty="0"/>
              <a:t>1120-POL – For political organizations under 527(f), including 501c4 and 501c6 orgs, exceptions apply for certain organizations.</a:t>
            </a:r>
          </a:p>
          <a:p>
            <a:endParaRPr lang="en-US" dirty="0"/>
          </a:p>
          <a:p>
            <a:endParaRPr lang="en-US" dirty="0"/>
          </a:p>
          <a:p>
            <a:r>
              <a:rPr lang="en-US" dirty="0"/>
              <a:t>PAC - The organization limits its </a:t>
            </a:r>
            <a:r>
              <a:rPr lang="en-US" dirty="0">
                <a:hlinkClick r:id="rId3"/>
              </a:rPr>
              <a:t>exempt function</a:t>
            </a:r>
            <a:r>
              <a:rPr lang="en-US" dirty="0"/>
              <a:t> solely for the purpose of influencing or attempting to influence the selection, nomination, election or appointment of any individual to any state or local political office or office in a state or local political organization.</a:t>
            </a:r>
            <a:br>
              <a:rPr lang="en-US" dirty="0"/>
            </a:br>
            <a:endParaRPr lang="en-US" dirty="0"/>
          </a:p>
        </p:txBody>
      </p:sp>
      <p:sp>
        <p:nvSpPr>
          <p:cNvPr id="4" name="Slide Number Placeholder 3"/>
          <p:cNvSpPr>
            <a:spLocks noGrp="1"/>
          </p:cNvSpPr>
          <p:nvPr>
            <p:ph type="sldNum" sz="quarter" idx="10"/>
          </p:nvPr>
        </p:nvSpPr>
        <p:spPr/>
        <p:txBody>
          <a:bodyPr/>
          <a:lstStyle/>
          <a:p>
            <a:fld id="{798546E0-FB18-4AE2-BEB3-194CF5BDCD6A}" type="slidenum">
              <a:rPr lang="en-US" smtClean="0"/>
              <a:t>9</a:t>
            </a:fld>
            <a:endParaRPr lang="en-US"/>
          </a:p>
        </p:txBody>
      </p:sp>
    </p:spTree>
    <p:extLst>
      <p:ext uri="{BB962C8B-B14F-4D97-AF65-F5344CB8AC3E}">
        <p14:creationId xmlns:p14="http://schemas.microsoft.com/office/powerpoint/2010/main" val="428279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hioattorneygeneral.gov/Business/Services-for-Charities/Resources-for-Nonprofit-Board-Memb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433" y="1739115"/>
            <a:ext cx="8588203" cy="1646302"/>
          </a:xfrm>
        </p:spPr>
        <p:txBody>
          <a:bodyPr/>
          <a:lstStyle/>
          <a:p>
            <a:r>
              <a:rPr lang="en-US" sz="4400" dirty="0"/>
              <a:t>Non-Profit Compliance is Boring</a:t>
            </a:r>
            <a:br>
              <a:rPr lang="en-US" sz="4400" dirty="0"/>
            </a:br>
            <a:r>
              <a:rPr lang="en-US" sz="4400" dirty="0"/>
              <a:t>….But We Want Boring</a:t>
            </a:r>
          </a:p>
        </p:txBody>
      </p:sp>
      <p:sp>
        <p:nvSpPr>
          <p:cNvPr id="3" name="Subtitle 2"/>
          <p:cNvSpPr>
            <a:spLocks noGrp="1"/>
          </p:cNvSpPr>
          <p:nvPr>
            <p:ph type="subTitle" idx="1"/>
          </p:nvPr>
        </p:nvSpPr>
        <p:spPr>
          <a:xfrm>
            <a:off x="2947489" y="3366789"/>
            <a:ext cx="6943733" cy="1170921"/>
          </a:xfrm>
        </p:spPr>
        <p:txBody>
          <a:bodyPr>
            <a:normAutofit fontScale="92500"/>
          </a:bodyPr>
          <a:lstStyle/>
          <a:p>
            <a:endParaRPr lang="en-US" dirty="0"/>
          </a:p>
          <a:p>
            <a:pPr>
              <a:lnSpc>
                <a:spcPct val="110000"/>
              </a:lnSpc>
            </a:pPr>
            <a:r>
              <a:rPr lang="en-US" dirty="0"/>
              <a:t>Help discover proactive ways of taking compliance to the next level </a:t>
            </a:r>
          </a:p>
          <a:p>
            <a:pPr>
              <a:lnSpc>
                <a:spcPct val="110000"/>
              </a:lnSpc>
            </a:pPr>
            <a:r>
              <a:rPr lang="en-US" dirty="0"/>
              <a:t>to protect you, your organization and its governing body. </a:t>
            </a:r>
          </a:p>
        </p:txBody>
      </p:sp>
      <p:pic>
        <p:nvPicPr>
          <p:cNvPr id="4" name="Picture 3"/>
          <p:cNvPicPr>
            <a:picLocks noChangeAspect="1"/>
          </p:cNvPicPr>
          <p:nvPr/>
        </p:nvPicPr>
        <p:blipFill>
          <a:blip r:embed="rId3"/>
          <a:stretch>
            <a:fillRect/>
          </a:stretch>
        </p:blipFill>
        <p:spPr>
          <a:xfrm>
            <a:off x="333757" y="4204318"/>
            <a:ext cx="2135124" cy="2431980"/>
          </a:xfrm>
          <a:prstGeom prst="rect">
            <a:avLst/>
          </a:prstGeom>
        </p:spPr>
      </p:pic>
    </p:spTree>
    <p:extLst>
      <p:ext uri="{BB962C8B-B14F-4D97-AF65-F5344CB8AC3E}">
        <p14:creationId xmlns:p14="http://schemas.microsoft.com/office/powerpoint/2010/main" val="239558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666307"/>
          </a:xfrm>
        </p:spPr>
        <p:txBody>
          <a:bodyPr>
            <a:normAutofit/>
          </a:bodyPr>
          <a:lstStyle/>
          <a:p>
            <a:r>
              <a:rPr lang="en-US" dirty="0"/>
              <a:t>501(c) What?</a:t>
            </a:r>
          </a:p>
        </p:txBody>
      </p:sp>
      <p:sp>
        <p:nvSpPr>
          <p:cNvPr id="2" name="Text Placeholder 1"/>
          <p:cNvSpPr>
            <a:spLocks noGrp="1"/>
          </p:cNvSpPr>
          <p:nvPr>
            <p:ph type="body" idx="1"/>
          </p:nvPr>
        </p:nvSpPr>
        <p:spPr>
          <a:xfrm>
            <a:off x="675746" y="1512397"/>
            <a:ext cx="4185623" cy="576262"/>
          </a:xfrm>
        </p:spPr>
        <p:txBody>
          <a:bodyPr/>
          <a:lstStyle/>
          <a:p>
            <a:r>
              <a:rPr lang="en-US" sz="2800" dirty="0"/>
              <a:t>501(c)3</a:t>
            </a:r>
          </a:p>
        </p:txBody>
      </p:sp>
      <p:sp>
        <p:nvSpPr>
          <p:cNvPr id="5" name="Content Placeholder 4"/>
          <p:cNvSpPr>
            <a:spLocks noGrp="1"/>
          </p:cNvSpPr>
          <p:nvPr>
            <p:ph sz="half" idx="2"/>
          </p:nvPr>
        </p:nvSpPr>
        <p:spPr>
          <a:xfrm>
            <a:off x="675746" y="2088659"/>
            <a:ext cx="2660120" cy="3304117"/>
          </a:xfrm>
        </p:spPr>
        <p:txBody>
          <a:bodyPr/>
          <a:lstStyle/>
          <a:p>
            <a:r>
              <a:rPr lang="en-US" sz="1400" dirty="0"/>
              <a:t>Charitable Organization</a:t>
            </a:r>
          </a:p>
          <a:p>
            <a:r>
              <a:rPr lang="en-US" sz="1400" dirty="0"/>
              <a:t>Tax-Deductible Donations</a:t>
            </a:r>
          </a:p>
          <a:p>
            <a:r>
              <a:rPr lang="en-US" sz="1400" dirty="0"/>
              <a:t>Solicit Donations</a:t>
            </a:r>
          </a:p>
          <a:p>
            <a:r>
              <a:rPr lang="en-US" sz="1400" dirty="0"/>
              <a:t>Political Activity Prohibited</a:t>
            </a:r>
          </a:p>
          <a:p>
            <a:r>
              <a:rPr lang="en-US" sz="1400" dirty="0"/>
              <a:t>Serves Public</a:t>
            </a:r>
          </a:p>
          <a:p>
            <a:pPr marL="0" indent="0">
              <a:buNone/>
            </a:pPr>
            <a:endParaRPr lang="en-US" sz="1400" dirty="0"/>
          </a:p>
          <a:p>
            <a:endParaRPr lang="en-US" sz="1400" dirty="0"/>
          </a:p>
        </p:txBody>
      </p:sp>
      <p:sp>
        <p:nvSpPr>
          <p:cNvPr id="3" name="Text Placeholder 2"/>
          <p:cNvSpPr>
            <a:spLocks noGrp="1"/>
          </p:cNvSpPr>
          <p:nvPr>
            <p:ph type="body" sz="quarter" idx="3"/>
          </p:nvPr>
        </p:nvSpPr>
        <p:spPr>
          <a:xfrm>
            <a:off x="3948206" y="1512397"/>
            <a:ext cx="4185618" cy="576262"/>
          </a:xfrm>
        </p:spPr>
        <p:txBody>
          <a:bodyPr/>
          <a:lstStyle/>
          <a:p>
            <a:r>
              <a:rPr lang="en-US" sz="2800" dirty="0"/>
              <a:t>501(c)6</a:t>
            </a:r>
          </a:p>
        </p:txBody>
      </p:sp>
      <p:sp>
        <p:nvSpPr>
          <p:cNvPr id="6" name="Content Placeholder 5"/>
          <p:cNvSpPr>
            <a:spLocks noGrp="1"/>
          </p:cNvSpPr>
          <p:nvPr>
            <p:ph sz="quarter" idx="4"/>
          </p:nvPr>
        </p:nvSpPr>
        <p:spPr>
          <a:xfrm>
            <a:off x="3948207" y="2088659"/>
            <a:ext cx="2660116" cy="3304117"/>
          </a:xfrm>
        </p:spPr>
        <p:txBody>
          <a:bodyPr/>
          <a:lstStyle/>
          <a:p>
            <a:r>
              <a:rPr lang="en-US" sz="1400" dirty="0"/>
              <a:t>Trade Associations</a:t>
            </a:r>
          </a:p>
          <a:p>
            <a:r>
              <a:rPr lang="en-US" sz="1400" dirty="0"/>
              <a:t>Contributions NOT Tax-Deductible</a:t>
            </a:r>
          </a:p>
          <a:p>
            <a:r>
              <a:rPr lang="en-US" sz="1400" dirty="0"/>
              <a:t>Deductible Business Expense</a:t>
            </a:r>
          </a:p>
          <a:p>
            <a:pPr lvl="1"/>
            <a:r>
              <a:rPr lang="en-US" sz="1200" dirty="0"/>
              <a:t>Rules and limits apply</a:t>
            </a:r>
          </a:p>
          <a:p>
            <a:r>
              <a:rPr lang="en-US" sz="1400" dirty="0"/>
              <a:t>Political Activity Allowed</a:t>
            </a:r>
          </a:p>
          <a:p>
            <a:pPr lvl="1"/>
            <a:r>
              <a:rPr lang="en-US" sz="1200" dirty="0"/>
              <a:t>Rules apply</a:t>
            </a:r>
          </a:p>
          <a:p>
            <a:r>
              <a:rPr lang="en-US" sz="1400" dirty="0"/>
              <a:t>Serves Members</a:t>
            </a:r>
          </a:p>
        </p:txBody>
      </p:sp>
      <p:sp>
        <p:nvSpPr>
          <p:cNvPr id="7" name="TextBox 6"/>
          <p:cNvSpPr txBox="1"/>
          <p:nvPr/>
        </p:nvSpPr>
        <p:spPr>
          <a:xfrm>
            <a:off x="1095153" y="5677786"/>
            <a:ext cx="6262577" cy="707886"/>
          </a:xfrm>
          <a:prstGeom prst="rect">
            <a:avLst/>
          </a:prstGeom>
          <a:noFill/>
        </p:spPr>
        <p:txBody>
          <a:bodyPr wrap="square" rtlCol="0">
            <a:spAutoFit/>
          </a:bodyPr>
          <a:lstStyle/>
          <a:p>
            <a:r>
              <a:rPr lang="en-US" sz="2000" dirty="0">
                <a:solidFill>
                  <a:schemeClr val="accent2">
                    <a:lumMod val="75000"/>
                  </a:schemeClr>
                </a:solidFill>
              </a:rPr>
              <a:t>For these reasons, it is very common for these organizations to operate as  related organizations.</a:t>
            </a:r>
          </a:p>
        </p:txBody>
      </p:sp>
      <p:sp>
        <p:nvSpPr>
          <p:cNvPr id="8" name="Text Placeholder 1"/>
          <p:cNvSpPr txBox="1">
            <a:spLocks/>
          </p:cNvSpPr>
          <p:nvPr/>
        </p:nvSpPr>
        <p:spPr>
          <a:xfrm>
            <a:off x="7181190" y="1512397"/>
            <a:ext cx="4185623"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US" sz="2800" dirty="0"/>
              <a:t>501(c)4</a:t>
            </a:r>
          </a:p>
        </p:txBody>
      </p:sp>
      <p:sp>
        <p:nvSpPr>
          <p:cNvPr id="9" name="Content Placeholder 4"/>
          <p:cNvSpPr txBox="1">
            <a:spLocks/>
          </p:cNvSpPr>
          <p:nvPr/>
        </p:nvSpPr>
        <p:spPr>
          <a:xfrm>
            <a:off x="7220664" y="2111451"/>
            <a:ext cx="2660120" cy="33041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00" dirty="0"/>
              <a:t>Social Welfare Organization, Civic Leagues or Employee Associations </a:t>
            </a:r>
          </a:p>
          <a:p>
            <a:r>
              <a:rPr lang="en-US" sz="1400" dirty="0"/>
              <a:t>Certain Contributions MAY be tax deductible </a:t>
            </a:r>
          </a:p>
          <a:p>
            <a:r>
              <a:rPr lang="en-US" sz="1400" dirty="0"/>
              <a:t>Donors often not disclosed</a:t>
            </a:r>
          </a:p>
          <a:p>
            <a:r>
              <a:rPr lang="en-US" sz="1400" dirty="0"/>
              <a:t>Deductible Business Expense</a:t>
            </a:r>
          </a:p>
          <a:p>
            <a:pPr lvl="1"/>
            <a:r>
              <a:rPr lang="en-US" sz="1200" dirty="0"/>
              <a:t>Rules and limits apply</a:t>
            </a:r>
          </a:p>
          <a:p>
            <a:r>
              <a:rPr lang="en-US" sz="1400" dirty="0"/>
              <a:t>Political Activity Allowed</a:t>
            </a:r>
          </a:p>
          <a:p>
            <a:pPr lvl="1"/>
            <a:r>
              <a:rPr lang="en-US" sz="1200" dirty="0"/>
              <a:t>Rules apply</a:t>
            </a:r>
          </a:p>
          <a:p>
            <a:r>
              <a:rPr lang="en-US" sz="1400" dirty="0"/>
              <a:t>Serves Members</a:t>
            </a:r>
          </a:p>
          <a:p>
            <a:endParaRPr lang="en-US" sz="1400" dirty="0"/>
          </a:p>
        </p:txBody>
      </p:sp>
      <p:sp>
        <p:nvSpPr>
          <p:cNvPr id="10" name="TextBox 9"/>
          <p:cNvSpPr txBox="1"/>
          <p:nvPr/>
        </p:nvSpPr>
        <p:spPr>
          <a:xfrm>
            <a:off x="9880785" y="157923"/>
            <a:ext cx="2311215" cy="1569660"/>
          </a:xfrm>
          <a:prstGeom prst="rect">
            <a:avLst/>
          </a:prstGeom>
          <a:noFill/>
        </p:spPr>
        <p:txBody>
          <a:bodyPr wrap="square" rtlCol="0">
            <a:spAutoFit/>
          </a:bodyPr>
          <a:lstStyle/>
          <a:p>
            <a:r>
              <a:rPr lang="en-US" sz="2400" b="1" dirty="0">
                <a:solidFill>
                  <a:schemeClr val="bg1"/>
                </a:solidFill>
              </a:rPr>
              <a:t>IRS recognizes 29 types of nonprofit organizations.</a:t>
            </a:r>
          </a:p>
        </p:txBody>
      </p:sp>
    </p:spTree>
    <p:extLst>
      <p:ext uri="{BB962C8B-B14F-4D97-AF65-F5344CB8AC3E}">
        <p14:creationId xmlns:p14="http://schemas.microsoft.com/office/powerpoint/2010/main" val="414923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484251" cy="876300"/>
          </a:xfrm>
        </p:spPr>
        <p:txBody>
          <a:bodyPr>
            <a:normAutofit fontScale="90000"/>
          </a:bodyPr>
          <a:lstStyle/>
          <a:p>
            <a:r>
              <a:rPr lang="en-US" dirty="0"/>
              <a:t>Other Non-profit Boring Stuff</a:t>
            </a:r>
            <a:br>
              <a:rPr lang="en-US" dirty="0"/>
            </a:br>
            <a:endParaRPr lang="en-US" dirty="0"/>
          </a:p>
        </p:txBody>
      </p:sp>
      <p:sp>
        <p:nvSpPr>
          <p:cNvPr id="3" name="Content Placeholder 2"/>
          <p:cNvSpPr>
            <a:spLocks noGrp="1"/>
          </p:cNvSpPr>
          <p:nvPr>
            <p:ph idx="1"/>
          </p:nvPr>
        </p:nvSpPr>
        <p:spPr>
          <a:xfrm>
            <a:off x="677334" y="1729766"/>
            <a:ext cx="8596668" cy="3880773"/>
          </a:xfrm>
        </p:spPr>
        <p:txBody>
          <a:bodyPr/>
          <a:lstStyle/>
          <a:p>
            <a:r>
              <a:rPr lang="en-US" sz="2400" dirty="0"/>
              <a:t>Tax exempt but there are still obligations to consider:</a:t>
            </a:r>
          </a:p>
          <a:p>
            <a:pPr lvl="1"/>
            <a:r>
              <a:rPr lang="en-US" sz="2000" dirty="0"/>
              <a:t>Sales tax </a:t>
            </a:r>
          </a:p>
          <a:p>
            <a:pPr lvl="1"/>
            <a:r>
              <a:rPr lang="en-US" sz="2000" dirty="0"/>
              <a:t>Property tax </a:t>
            </a:r>
          </a:p>
          <a:p>
            <a:pPr lvl="1"/>
            <a:r>
              <a:rPr lang="en-US" sz="2000" dirty="0"/>
              <a:t>Payroll tax </a:t>
            </a:r>
          </a:p>
          <a:p>
            <a:pPr lvl="1"/>
            <a:r>
              <a:rPr lang="en-US" sz="2000" dirty="0"/>
              <a:t>Affordable Healthcare Act</a:t>
            </a:r>
          </a:p>
          <a:p>
            <a:pPr lvl="1"/>
            <a:r>
              <a:rPr lang="en-US" sz="2000" dirty="0"/>
              <a:t>Loan covenants</a:t>
            </a:r>
          </a:p>
          <a:p>
            <a:pPr lvl="1"/>
            <a:r>
              <a:rPr lang="en-US" sz="2000" dirty="0"/>
              <a:t>BWC, DOL, IRS – Oh my!</a:t>
            </a:r>
          </a:p>
          <a:p>
            <a:pPr lvl="1"/>
            <a:endParaRPr lang="en-US" sz="2000" dirty="0"/>
          </a:p>
          <a:p>
            <a:endParaRPr lang="en-US" dirty="0"/>
          </a:p>
        </p:txBody>
      </p:sp>
    </p:spTree>
    <p:extLst>
      <p:ext uri="{BB962C8B-B14F-4D97-AF65-F5344CB8AC3E}">
        <p14:creationId xmlns:p14="http://schemas.microsoft.com/office/powerpoint/2010/main" val="130963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45164" cy="1320800"/>
          </a:xfrm>
        </p:spPr>
        <p:txBody>
          <a:bodyPr/>
          <a:lstStyle/>
          <a:p>
            <a:r>
              <a:rPr lang="en-US" dirty="0"/>
              <a:t>Fraud – that word we NEVER want to hear</a:t>
            </a:r>
          </a:p>
        </p:txBody>
      </p:sp>
      <p:sp>
        <p:nvSpPr>
          <p:cNvPr id="8" name="Content Placeholder 7"/>
          <p:cNvSpPr>
            <a:spLocks noGrp="1"/>
          </p:cNvSpPr>
          <p:nvPr>
            <p:ph sz="half" idx="2"/>
          </p:nvPr>
        </p:nvSpPr>
        <p:spPr>
          <a:xfrm>
            <a:off x="675745" y="2160983"/>
            <a:ext cx="4185623" cy="3880379"/>
          </a:xfrm>
        </p:spPr>
        <p:style>
          <a:lnRef idx="3">
            <a:schemeClr val="lt1"/>
          </a:lnRef>
          <a:fillRef idx="1">
            <a:schemeClr val="accent5"/>
          </a:fillRef>
          <a:effectRef idx="1">
            <a:schemeClr val="accent5"/>
          </a:effectRef>
          <a:fontRef idx="minor">
            <a:schemeClr val="lt1"/>
          </a:fontRef>
        </p:style>
        <p:txBody>
          <a:bodyPr>
            <a:noAutofit/>
          </a:bodyPr>
          <a:lstStyle/>
          <a:p>
            <a:pPr marL="0" indent="0" algn="ctr">
              <a:buNone/>
            </a:pPr>
            <a:endParaRPr lang="en-US" sz="2000" dirty="0"/>
          </a:p>
          <a:p>
            <a:pPr marL="0" indent="0" algn="ctr">
              <a:buNone/>
            </a:pPr>
            <a:endParaRPr lang="en-US" sz="2800" dirty="0"/>
          </a:p>
          <a:p>
            <a:pPr marL="0" indent="0" algn="ctr">
              <a:buNone/>
            </a:pPr>
            <a:r>
              <a:rPr lang="en-US" sz="9600" dirty="0"/>
              <a:t>Fraud</a:t>
            </a:r>
          </a:p>
        </p:txBody>
      </p:sp>
      <p:sp>
        <p:nvSpPr>
          <p:cNvPr id="9" name="Text Placeholder 8"/>
          <p:cNvSpPr>
            <a:spLocks noGrp="1"/>
          </p:cNvSpPr>
          <p:nvPr>
            <p:ph type="body" sz="quarter" idx="3"/>
          </p:nvPr>
        </p:nvSpPr>
        <p:spPr/>
        <p:txBody>
          <a:bodyPr/>
          <a:lstStyle/>
          <a:p>
            <a:r>
              <a:rPr lang="en-US" dirty="0"/>
              <a:t>How does it happen:</a:t>
            </a:r>
          </a:p>
        </p:txBody>
      </p:sp>
      <p:sp>
        <p:nvSpPr>
          <p:cNvPr id="10" name="Content Placeholder 9"/>
          <p:cNvSpPr>
            <a:spLocks noGrp="1"/>
          </p:cNvSpPr>
          <p:nvPr>
            <p:ph sz="quarter" idx="4"/>
          </p:nvPr>
        </p:nvSpPr>
        <p:spPr>
          <a:xfrm>
            <a:off x="5088384" y="2737245"/>
            <a:ext cx="4902283" cy="3304117"/>
          </a:xfrm>
        </p:spPr>
        <p:txBody>
          <a:bodyPr>
            <a:normAutofit/>
          </a:bodyPr>
          <a:lstStyle/>
          <a:p>
            <a:r>
              <a:rPr lang="en-US" sz="4000" dirty="0"/>
              <a:t>Opportunity</a:t>
            </a:r>
          </a:p>
          <a:p>
            <a:r>
              <a:rPr lang="en-US" sz="4000" dirty="0"/>
              <a:t>Rationalization</a:t>
            </a:r>
          </a:p>
          <a:p>
            <a:r>
              <a:rPr lang="en-US" sz="4000" dirty="0"/>
              <a:t>Pressure/Incentive</a:t>
            </a:r>
          </a:p>
        </p:txBody>
      </p:sp>
    </p:spTree>
    <p:extLst>
      <p:ext uri="{BB962C8B-B14F-4D97-AF65-F5344CB8AC3E}">
        <p14:creationId xmlns:p14="http://schemas.microsoft.com/office/powerpoint/2010/main" val="42159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xEl>
                                              <p:pRg st="2" end="2"/>
                                            </p:txEl>
                                          </p:spTgt>
                                        </p:tgtEl>
                                      </p:cBhvr>
                                    </p:animEffect>
                                    <p:set>
                                      <p:cBhvr>
                                        <p:cTn id="7"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bg/>
                                          </p:spTgt>
                                        </p:tgtEl>
                                      </p:cBhvr>
                                    </p:animEffect>
                                    <p:set>
                                      <p:cBhvr>
                                        <p:cTn id="12" dur="1" fill="hold">
                                          <p:stCondLst>
                                            <p:cond delay="4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true life example: </a:t>
            </a:r>
          </a:p>
        </p:txBody>
      </p:sp>
      <p:sp>
        <p:nvSpPr>
          <p:cNvPr id="3" name="Content Placeholder 2"/>
          <p:cNvSpPr>
            <a:spLocks noGrp="1"/>
          </p:cNvSpPr>
          <p:nvPr>
            <p:ph idx="1"/>
          </p:nvPr>
        </p:nvSpPr>
        <p:spPr>
          <a:xfrm>
            <a:off x="677334" y="1553920"/>
            <a:ext cx="8596668" cy="4627072"/>
          </a:xfrm>
        </p:spPr>
        <p:txBody>
          <a:bodyPr/>
          <a:lstStyle/>
          <a:p>
            <a:pPr marL="0" indent="0">
              <a:buNone/>
            </a:pPr>
            <a:r>
              <a:rPr lang="en-US" sz="2800" dirty="0"/>
              <a:t>Personal use of credit card</a:t>
            </a:r>
          </a:p>
          <a:p>
            <a:pPr lvl="1"/>
            <a:r>
              <a:rPr lang="en-US" sz="2000" dirty="0"/>
              <a:t>Opportunity </a:t>
            </a:r>
          </a:p>
          <a:p>
            <a:pPr lvl="2"/>
            <a:r>
              <a:rPr lang="en-US" sz="1800" dirty="0"/>
              <a:t>Full access to bank account, accounting records, and signature authority</a:t>
            </a:r>
          </a:p>
          <a:p>
            <a:pPr lvl="2"/>
            <a:r>
              <a:rPr lang="en-US" sz="1800" dirty="0"/>
              <a:t>Weak internal controls, no management oversight</a:t>
            </a:r>
          </a:p>
          <a:p>
            <a:pPr lvl="1"/>
            <a:r>
              <a:rPr lang="en-US" sz="2000" dirty="0"/>
              <a:t>Rationalization</a:t>
            </a:r>
          </a:p>
          <a:p>
            <a:pPr lvl="2"/>
            <a:r>
              <a:rPr lang="en-US" sz="1800" dirty="0"/>
              <a:t>I deserve it, justify the wrongdoing, I’ll pay it back</a:t>
            </a:r>
          </a:p>
          <a:p>
            <a:pPr lvl="1"/>
            <a:r>
              <a:rPr lang="en-US" sz="2000" dirty="0"/>
              <a:t>Pressure/Incentive</a:t>
            </a:r>
          </a:p>
          <a:p>
            <a:pPr lvl="2"/>
            <a:r>
              <a:rPr lang="en-US" sz="1800" dirty="0"/>
              <a:t>Internal – Layoffs, pressures to earn bonus and increase earnings</a:t>
            </a:r>
          </a:p>
          <a:p>
            <a:pPr lvl="2"/>
            <a:r>
              <a:rPr lang="en-US" sz="1800" dirty="0"/>
              <a:t>External – Personal pressures including excess bills, living beyond means, addiction, spouse lost job</a:t>
            </a:r>
          </a:p>
          <a:p>
            <a:pPr marL="457200" lvl="1" indent="0">
              <a:buNone/>
            </a:pPr>
            <a:endParaRPr lang="en-US" sz="2000" dirty="0"/>
          </a:p>
          <a:p>
            <a:endParaRPr lang="en-US" dirty="0"/>
          </a:p>
        </p:txBody>
      </p:sp>
    </p:spTree>
    <p:extLst>
      <p:ext uri="{BB962C8B-B14F-4D97-AF65-F5344CB8AC3E}">
        <p14:creationId xmlns:p14="http://schemas.microsoft.com/office/powerpoint/2010/main" val="158731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0735"/>
          </a:xfrm>
        </p:spPr>
        <p:txBody>
          <a:bodyPr/>
          <a:lstStyle/>
          <a:p>
            <a:r>
              <a:rPr lang="en-US"/>
              <a:t>Components of Internal Control</a:t>
            </a:r>
            <a:endParaRPr lang="en-US" dirty="0"/>
          </a:p>
        </p:txBody>
      </p:sp>
      <p:sp>
        <p:nvSpPr>
          <p:cNvPr id="3" name="Content Placeholder 2"/>
          <p:cNvSpPr>
            <a:spLocks noGrp="1"/>
          </p:cNvSpPr>
          <p:nvPr>
            <p:ph idx="1"/>
          </p:nvPr>
        </p:nvSpPr>
        <p:spPr>
          <a:xfrm>
            <a:off x="677334" y="1605516"/>
            <a:ext cx="8596668" cy="4827181"/>
          </a:xfrm>
        </p:spPr>
        <p:txBody>
          <a:bodyPr>
            <a:normAutofit fontScale="77500" lnSpcReduction="20000"/>
          </a:bodyPr>
          <a:lstStyle/>
          <a:p>
            <a:r>
              <a:rPr lang="en-US" dirty="0"/>
              <a:t>Control Environment: </a:t>
            </a:r>
          </a:p>
          <a:p>
            <a:pPr marL="457200" lvl="1" indent="0">
              <a:buNone/>
            </a:pPr>
            <a:r>
              <a:rPr lang="en-US" dirty="0"/>
              <a:t>The control environment is the set of standards, processes, and structures that provide the basis for carrying out internal control across the organization. The board of directors and senior management establish the tone at the top regarding the importance of internal control and expected standards of conduct. </a:t>
            </a:r>
          </a:p>
          <a:p>
            <a:r>
              <a:rPr lang="en-US" dirty="0"/>
              <a:t>Risk Assessment:</a:t>
            </a:r>
          </a:p>
          <a:p>
            <a:pPr marL="457200" lvl="1" indent="0">
              <a:buNone/>
            </a:pPr>
            <a:r>
              <a:rPr lang="en-US" dirty="0"/>
              <a:t>Risk assessment involves a dynamic and iterative process for identifying and analyzing risks to achieving the entity’s objectives, forming a basis for determining how risks should be managed. Management considers possible changes in the external environment and within its own business model that may impede its ability to achieve its objectives. </a:t>
            </a:r>
          </a:p>
          <a:p>
            <a:r>
              <a:rPr lang="en-US" dirty="0"/>
              <a:t>Control Activities: </a:t>
            </a:r>
          </a:p>
          <a:p>
            <a:pPr marL="457200" lvl="1" indent="0">
              <a:buNone/>
            </a:pPr>
            <a:r>
              <a:rPr lang="en-US" dirty="0"/>
              <a:t>Control activities are the action established by policies and procedures to help ensure that management directives to mitigate risks to the achievement of objectives are carried out. Control activities are performed at all levels of the entity and at various stages within business processes, and over the technology environment. </a:t>
            </a:r>
          </a:p>
          <a:p>
            <a:r>
              <a:rPr lang="en-US" dirty="0"/>
              <a:t>Information and Communication: </a:t>
            </a:r>
          </a:p>
          <a:p>
            <a:pPr marL="457200" lvl="1" indent="0">
              <a:buNone/>
            </a:pPr>
            <a:r>
              <a:rPr lang="en-US" dirty="0"/>
              <a:t>Information is necessary for the entity to carry out internal control responsibilities in support of achievement of its objectives. Communication occurs both internally and externally and provides the organization with the information needed to carry out day-to-day controls. Communication enables personnel to understand internal control responsibilities and their importance to the achievement of objectives. </a:t>
            </a:r>
          </a:p>
          <a:p>
            <a:r>
              <a:rPr lang="en-US" dirty="0"/>
              <a:t>Monitoring Activities: </a:t>
            </a:r>
          </a:p>
          <a:p>
            <a:pPr marL="457200" lvl="1" indent="0">
              <a:buNone/>
            </a:pPr>
            <a:r>
              <a:rPr lang="en-US" dirty="0"/>
              <a:t>Ongoing evaluations, separate evaluations, or some combination of the two are used to ascertain whether each of the five components of internal control, including controls to effect the principles within each component, is present and functioning. Findings are evaluated and deficiencies are communicated in a timely manner, with serious matters reported to senior management and to the board. </a:t>
            </a:r>
          </a:p>
        </p:txBody>
      </p:sp>
      <p:sp>
        <p:nvSpPr>
          <p:cNvPr id="4" name="TextBox 3"/>
          <p:cNvSpPr txBox="1"/>
          <p:nvPr/>
        </p:nvSpPr>
        <p:spPr>
          <a:xfrm>
            <a:off x="9979378" y="5447564"/>
            <a:ext cx="2133599" cy="1077218"/>
          </a:xfrm>
          <a:prstGeom prst="rect">
            <a:avLst/>
          </a:prstGeom>
          <a:noFill/>
        </p:spPr>
        <p:txBody>
          <a:bodyPr wrap="square" rtlCol="0">
            <a:spAutoFit/>
          </a:bodyPr>
          <a:lstStyle/>
          <a:p>
            <a:r>
              <a:rPr lang="en-US" sz="1600" dirty="0">
                <a:solidFill>
                  <a:schemeClr val="bg1"/>
                </a:solidFill>
              </a:rPr>
              <a:t>Auditing software: RSM </a:t>
            </a:r>
            <a:r>
              <a:rPr lang="en-US" sz="1600" dirty="0" err="1">
                <a:solidFill>
                  <a:schemeClr val="bg1"/>
                </a:solidFill>
              </a:rPr>
              <a:t>McGladrey</a:t>
            </a:r>
            <a:r>
              <a:rPr lang="en-US" sz="1600" dirty="0">
                <a:solidFill>
                  <a:schemeClr val="bg1"/>
                </a:solidFill>
              </a:rPr>
              <a:t>; </a:t>
            </a:r>
            <a:r>
              <a:rPr lang="en-US" sz="1600" dirty="0" err="1">
                <a:solidFill>
                  <a:schemeClr val="bg1"/>
                </a:solidFill>
              </a:rPr>
              <a:t>CaseWare</a:t>
            </a:r>
            <a:r>
              <a:rPr lang="en-US" sz="1600" dirty="0">
                <a:solidFill>
                  <a:schemeClr val="bg1"/>
                </a:solidFill>
              </a:rPr>
              <a:t> working papers 2014</a:t>
            </a:r>
          </a:p>
        </p:txBody>
      </p:sp>
    </p:spTree>
    <p:extLst>
      <p:ext uri="{BB962C8B-B14F-4D97-AF65-F5344CB8AC3E}">
        <p14:creationId xmlns:p14="http://schemas.microsoft.com/office/powerpoint/2010/main" val="73864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GAAP – </a:t>
            </a:r>
            <a:r>
              <a:rPr lang="en-US" sz="2000" dirty="0"/>
              <a:t>Generally Accepted Accounting Principles</a:t>
            </a:r>
            <a:endParaRPr lang="en-US" dirty="0"/>
          </a:p>
        </p:txBody>
      </p:sp>
      <p:sp>
        <p:nvSpPr>
          <p:cNvPr id="3" name="Content Placeholder 2"/>
          <p:cNvSpPr>
            <a:spLocks noGrp="1"/>
          </p:cNvSpPr>
          <p:nvPr>
            <p:ph idx="1"/>
          </p:nvPr>
        </p:nvSpPr>
        <p:spPr>
          <a:xfrm>
            <a:off x="677333" y="1438100"/>
            <a:ext cx="8906933" cy="5030433"/>
          </a:xfrm>
        </p:spPr>
        <p:txBody>
          <a:bodyPr>
            <a:normAutofit lnSpcReduction="10000"/>
          </a:bodyPr>
          <a:lstStyle/>
          <a:p>
            <a:r>
              <a:rPr lang="en-US" sz="2000" dirty="0"/>
              <a:t>Relevant FASB Pronouncements</a:t>
            </a:r>
          </a:p>
          <a:p>
            <a:pPr lvl="1"/>
            <a:r>
              <a:rPr lang="en-US" sz="1800" dirty="0"/>
              <a:t>Revenue from Contracts with Customers (Topic 606) – Several updates (3 in 2016 so far) and more to come to clarify the original pronouncement in 2014, </a:t>
            </a:r>
            <a:r>
              <a:rPr lang="en-US" sz="1600" dirty="0"/>
              <a:t>effective for annual reporting periods beginning after December 15, </a:t>
            </a:r>
            <a:r>
              <a:rPr lang="en-US" sz="1600" b="1" dirty="0"/>
              <a:t>2018</a:t>
            </a:r>
            <a:r>
              <a:rPr lang="en-US" sz="1600" dirty="0"/>
              <a:t> </a:t>
            </a:r>
          </a:p>
          <a:p>
            <a:pPr lvl="1"/>
            <a:r>
              <a:rPr lang="en-US" sz="1800" dirty="0"/>
              <a:t>Leases (Topic 842, ASU 2016-03), </a:t>
            </a:r>
            <a:r>
              <a:rPr lang="en-US" sz="1600" dirty="0"/>
              <a:t>effective for fiscal years beginning after December 15, 2019</a:t>
            </a:r>
          </a:p>
          <a:p>
            <a:pPr lvl="1"/>
            <a:r>
              <a:rPr lang="en-US" sz="1800" dirty="0"/>
              <a:t>Not-for-Profit Entities (Topic 958): Services Received from Personnel of an Affiliate, </a:t>
            </a:r>
            <a:r>
              <a:rPr lang="en-US" sz="1600" dirty="0"/>
              <a:t>In effect, as of fiscal years beginning June 15, 2014</a:t>
            </a:r>
          </a:p>
          <a:p>
            <a:r>
              <a:rPr lang="en-US" sz="2000" dirty="0"/>
              <a:t>More changes for non-profits financial statements *COMING SOON*</a:t>
            </a:r>
          </a:p>
          <a:p>
            <a:pPr lvl="1"/>
            <a:r>
              <a:rPr lang="en-US" sz="1800" dirty="0"/>
              <a:t>Net Assets – donor imposed restrictions or not</a:t>
            </a:r>
          </a:p>
          <a:p>
            <a:pPr lvl="1"/>
            <a:r>
              <a:rPr lang="en-US" sz="1800" dirty="0"/>
              <a:t>Separate operating vs. non-operating</a:t>
            </a:r>
          </a:p>
          <a:p>
            <a:pPr lvl="1"/>
            <a:r>
              <a:rPr lang="en-US" sz="1800" dirty="0"/>
              <a:t>Cash flow statement  - Direct method</a:t>
            </a:r>
          </a:p>
          <a:p>
            <a:pPr lvl="1"/>
            <a:r>
              <a:rPr lang="en-US" sz="1800" dirty="0"/>
              <a:t>Functional class to apply to ALL non-profits</a:t>
            </a:r>
          </a:p>
          <a:p>
            <a:pPr lvl="1"/>
            <a:r>
              <a:rPr lang="en-US" sz="1800" dirty="0"/>
              <a:t>Disclosure changes – investments and underwater endowments</a:t>
            </a:r>
          </a:p>
          <a:p>
            <a:pPr lvl="1"/>
            <a:endParaRPr lang="en-US" sz="1800" dirty="0"/>
          </a:p>
          <a:p>
            <a:pPr lvl="1"/>
            <a:endParaRPr lang="en-US" sz="1800" dirty="0"/>
          </a:p>
          <a:p>
            <a:pPr lvl="2"/>
            <a:endParaRPr lang="en-US" sz="1600" dirty="0"/>
          </a:p>
          <a:p>
            <a:pPr lvl="2"/>
            <a:endParaRPr lang="en-US" sz="1600" dirty="0"/>
          </a:p>
          <a:p>
            <a:endParaRPr lang="en-US" dirty="0"/>
          </a:p>
        </p:txBody>
      </p:sp>
    </p:spTree>
    <p:extLst>
      <p:ext uri="{BB962C8B-B14F-4D97-AF65-F5344CB8AC3E}">
        <p14:creationId xmlns:p14="http://schemas.microsoft.com/office/powerpoint/2010/main" val="354250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442" y="1755089"/>
            <a:ext cx="7700855" cy="744118"/>
          </a:xfrm>
        </p:spPr>
        <p:txBody>
          <a:bodyPr>
            <a:normAutofit fontScale="90000"/>
          </a:bodyPr>
          <a:lstStyle/>
          <a:p>
            <a:br>
              <a:rPr lang="en-US" dirty="0"/>
            </a:br>
            <a:br>
              <a:rPr lang="en-US" dirty="0"/>
            </a:br>
            <a:r>
              <a:rPr lang="en-US" sz="6700" dirty="0"/>
              <a:t>Questions?</a:t>
            </a:r>
            <a:br>
              <a:rPr lang="en-US" dirty="0"/>
            </a:br>
            <a:endParaRPr lang="en-US" dirty="0"/>
          </a:p>
        </p:txBody>
      </p:sp>
      <p:sp>
        <p:nvSpPr>
          <p:cNvPr id="3" name="Text Placeholder 2"/>
          <p:cNvSpPr>
            <a:spLocks noGrp="1"/>
          </p:cNvSpPr>
          <p:nvPr>
            <p:ph type="body" idx="1"/>
          </p:nvPr>
        </p:nvSpPr>
        <p:spPr>
          <a:xfrm>
            <a:off x="1910442" y="3589502"/>
            <a:ext cx="8596668" cy="1613062"/>
          </a:xfrm>
        </p:spPr>
        <p:txBody>
          <a:bodyPr>
            <a:noAutofit/>
          </a:bodyPr>
          <a:lstStyle/>
          <a:p>
            <a:r>
              <a:rPr lang="en-US" sz="1400" dirty="0"/>
              <a:t>Heather M. </a:t>
            </a:r>
            <a:r>
              <a:rPr lang="en-US" sz="1400" dirty="0" err="1"/>
              <a:t>Dolen</a:t>
            </a:r>
            <a:r>
              <a:rPr lang="en-US" sz="1400" dirty="0"/>
              <a:t>, CPA</a:t>
            </a:r>
          </a:p>
          <a:p>
            <a:r>
              <a:rPr lang="en-US" sz="1400" dirty="0"/>
              <a:t>Audit Partner</a:t>
            </a:r>
          </a:p>
          <a:p>
            <a:r>
              <a:rPr lang="en-US" sz="1400" dirty="0"/>
              <a:t>McLain, Hill, </a:t>
            </a:r>
            <a:r>
              <a:rPr lang="en-US" sz="1400" dirty="0" err="1"/>
              <a:t>Rugg</a:t>
            </a:r>
            <a:r>
              <a:rPr lang="en-US" sz="1400" dirty="0"/>
              <a:t> &amp; Associates, Inc.</a:t>
            </a:r>
          </a:p>
          <a:p>
            <a:r>
              <a:rPr lang="en-US" sz="1400" dirty="0"/>
              <a:t>(740) 453-0371</a:t>
            </a:r>
          </a:p>
          <a:p>
            <a:r>
              <a:rPr lang="en-US" sz="1400" dirty="0"/>
              <a:t>hdolen@mhrcpa.com</a:t>
            </a:r>
          </a:p>
        </p:txBody>
      </p:sp>
      <p:pic>
        <p:nvPicPr>
          <p:cNvPr id="4" name="Picture 3"/>
          <p:cNvPicPr>
            <a:picLocks noChangeAspect="1"/>
          </p:cNvPicPr>
          <p:nvPr/>
        </p:nvPicPr>
        <p:blipFill>
          <a:blip r:embed="rId3"/>
          <a:stretch>
            <a:fillRect/>
          </a:stretch>
        </p:blipFill>
        <p:spPr>
          <a:xfrm>
            <a:off x="5955983" y="1865764"/>
            <a:ext cx="3026664" cy="3447475"/>
          </a:xfrm>
          <a:prstGeom prst="rect">
            <a:avLst/>
          </a:prstGeom>
        </p:spPr>
      </p:pic>
    </p:spTree>
    <p:extLst>
      <p:ext uri="{BB962C8B-B14F-4D97-AF65-F5344CB8AC3E}">
        <p14:creationId xmlns:p14="http://schemas.microsoft.com/office/powerpoint/2010/main" val="411757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Be Boring Today</a:t>
            </a:r>
          </a:p>
        </p:txBody>
      </p:sp>
      <p:sp>
        <p:nvSpPr>
          <p:cNvPr id="3" name="Content Placeholder 2"/>
          <p:cNvSpPr>
            <a:spLocks noGrp="1"/>
          </p:cNvSpPr>
          <p:nvPr>
            <p:ph idx="1"/>
          </p:nvPr>
        </p:nvSpPr>
        <p:spPr>
          <a:xfrm>
            <a:off x="677334" y="1767184"/>
            <a:ext cx="8596668" cy="3880773"/>
          </a:xfrm>
        </p:spPr>
        <p:txBody>
          <a:bodyPr/>
          <a:lstStyle/>
          <a:p>
            <a:r>
              <a:rPr lang="en-US" sz="2800" dirty="0"/>
              <a:t>Fiduciary responsibilities</a:t>
            </a:r>
          </a:p>
          <a:p>
            <a:r>
              <a:rPr lang="en-US" sz="2800" dirty="0"/>
              <a:t>The Boring Stuff</a:t>
            </a:r>
          </a:p>
          <a:p>
            <a:r>
              <a:rPr lang="en-US" sz="2800" dirty="0"/>
              <a:t>Fraud-that word we NEVER want to hear</a:t>
            </a:r>
          </a:p>
          <a:p>
            <a:r>
              <a:rPr lang="en-US" sz="2800" dirty="0"/>
              <a:t>What’s New?</a:t>
            </a:r>
          </a:p>
          <a:p>
            <a:r>
              <a:rPr lang="en-US" sz="2800" dirty="0"/>
              <a:t>Questions</a:t>
            </a:r>
          </a:p>
          <a:p>
            <a:endParaRPr lang="en-US" dirty="0"/>
          </a:p>
        </p:txBody>
      </p:sp>
    </p:spTree>
    <p:extLst>
      <p:ext uri="{BB962C8B-B14F-4D97-AF65-F5344CB8AC3E}">
        <p14:creationId xmlns:p14="http://schemas.microsoft.com/office/powerpoint/2010/main" val="61565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Responsibilities:</a:t>
            </a:r>
            <a:br>
              <a:rPr lang="en-US" dirty="0"/>
            </a:br>
            <a:r>
              <a:rPr lang="en-US" dirty="0"/>
              <a:t>   </a:t>
            </a:r>
            <a:r>
              <a:rPr lang="en-US" sz="2400" dirty="0"/>
              <a:t>Who is ultimately responsible?</a:t>
            </a:r>
            <a:endParaRPr lang="en-US" dirty="0"/>
          </a:p>
        </p:txBody>
      </p:sp>
      <p:sp>
        <p:nvSpPr>
          <p:cNvPr id="3" name="Content Placeholder 2"/>
          <p:cNvSpPr>
            <a:spLocks noGrp="1"/>
          </p:cNvSpPr>
          <p:nvPr>
            <p:ph idx="1"/>
          </p:nvPr>
        </p:nvSpPr>
        <p:spPr>
          <a:xfrm>
            <a:off x="765257" y="1845043"/>
            <a:ext cx="8596668" cy="2367449"/>
          </a:xfrm>
        </p:spPr>
        <p:txBody>
          <a:bodyPr>
            <a:normAutofit/>
          </a:bodyPr>
          <a:lstStyle/>
          <a:p>
            <a:pPr marL="0" indent="0">
              <a:buNone/>
            </a:pPr>
            <a:r>
              <a:rPr lang="en-US" sz="2400" dirty="0"/>
              <a:t>Per Ohio Attorney General: </a:t>
            </a:r>
          </a:p>
          <a:p>
            <a:pPr marL="0" indent="0">
              <a:buNone/>
            </a:pPr>
            <a:r>
              <a:rPr lang="en-US" dirty="0"/>
              <a:t>“Trustees and directors of charitable organizations have fiduciary obligations to ensure that the mission of the organization is honored and that resources of the group are used wisely in support of that purpose.”</a:t>
            </a:r>
          </a:p>
          <a:p>
            <a:pPr marL="0" indent="0">
              <a:buNone/>
            </a:pPr>
            <a:endParaRPr lang="en-US" dirty="0"/>
          </a:p>
          <a:p>
            <a:pPr marL="0" indent="0">
              <a:buNone/>
            </a:pPr>
            <a:r>
              <a:rPr lang="en-US" dirty="0"/>
              <a:t>The fiduciary obligations of board members fall under four specific legal duties:</a:t>
            </a:r>
          </a:p>
        </p:txBody>
      </p:sp>
      <p:graphicFrame>
        <p:nvGraphicFramePr>
          <p:cNvPr id="4" name="Table 3"/>
          <p:cNvGraphicFramePr>
            <a:graphicFrameLocks noGrp="1"/>
          </p:cNvGraphicFramePr>
          <p:nvPr>
            <p:extLst>
              <p:ext uri="{D42A27DB-BD31-4B8C-83A1-F6EECF244321}">
                <p14:modId xmlns:p14="http://schemas.microsoft.com/office/powerpoint/2010/main" val="4011167093"/>
              </p:ext>
            </p:extLst>
          </p:nvPr>
        </p:nvGraphicFramePr>
        <p:xfrm>
          <a:off x="911668" y="4127135"/>
          <a:ext cx="8128000" cy="914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40414365"/>
                    </a:ext>
                  </a:extLst>
                </a:gridCol>
                <a:gridCol w="4064000">
                  <a:extLst>
                    <a:ext uri="{9D8B030D-6E8A-4147-A177-3AD203B41FA5}">
                      <a16:colId xmlns:a16="http://schemas.microsoft.com/office/drawing/2014/main" val="3125195253"/>
                    </a:ext>
                  </a:extLst>
                </a:gridCol>
              </a:tblGrid>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Duty of care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Duty of compliance</a:t>
                      </a:r>
                    </a:p>
                  </a:txBody>
                  <a:tcPr/>
                </a:tc>
                <a:extLst>
                  <a:ext uri="{0D108BD9-81ED-4DB2-BD59-A6C34878D82A}">
                    <a16:rowId xmlns:a16="http://schemas.microsoft.com/office/drawing/2014/main" val="2383036530"/>
                  </a:ext>
                </a:extLst>
              </a:tr>
              <a:tr h="0">
                <a:tc>
                  <a:txBody>
                    <a:bodyPr/>
                    <a:lstStyle/>
                    <a:p>
                      <a:pPr marL="285750" indent="-285750" algn="l">
                        <a:buFont typeface="Arial" panose="020B0604020202020204" pitchFamily="34" charset="0"/>
                        <a:buChar char="•"/>
                      </a:pPr>
                      <a:r>
                        <a:rPr lang="en-US" sz="2400" dirty="0"/>
                        <a:t>Duty of loyalty </a:t>
                      </a:r>
                    </a:p>
                  </a:txBody>
                  <a:tcPr/>
                </a:tc>
                <a:tc>
                  <a:txBody>
                    <a:bodyPr/>
                    <a:lstStyle/>
                    <a:p>
                      <a:pPr marL="285750" indent="-285750" algn="l">
                        <a:buFont typeface="Arial" panose="020B0604020202020204" pitchFamily="34" charset="0"/>
                        <a:buChar char="•"/>
                      </a:pPr>
                      <a:r>
                        <a:rPr lang="en-US" sz="2400" dirty="0"/>
                        <a:t>Duty to maintain accounts</a:t>
                      </a:r>
                    </a:p>
                  </a:txBody>
                  <a:tcPr/>
                </a:tc>
                <a:extLst>
                  <a:ext uri="{0D108BD9-81ED-4DB2-BD59-A6C34878D82A}">
                    <a16:rowId xmlns:a16="http://schemas.microsoft.com/office/drawing/2014/main" val="1323113644"/>
                  </a:ext>
                </a:extLst>
              </a:tr>
            </a:tbl>
          </a:graphicData>
        </a:graphic>
      </p:graphicFrame>
      <p:sp>
        <p:nvSpPr>
          <p:cNvPr id="5" name="TextBox 4"/>
          <p:cNvSpPr txBox="1"/>
          <p:nvPr/>
        </p:nvSpPr>
        <p:spPr>
          <a:xfrm>
            <a:off x="765257" y="5477608"/>
            <a:ext cx="7868789" cy="646331"/>
          </a:xfrm>
          <a:prstGeom prst="rect">
            <a:avLst/>
          </a:prstGeom>
          <a:noFill/>
        </p:spPr>
        <p:txBody>
          <a:bodyPr wrap="square" rtlCol="0">
            <a:spAutoFit/>
          </a:bodyPr>
          <a:lstStyle/>
          <a:p>
            <a:pPr lvl="1"/>
            <a:r>
              <a:rPr lang="en-US" dirty="0">
                <a:solidFill>
                  <a:schemeClr val="accent2">
                    <a:lumMod val="75000"/>
                  </a:schemeClr>
                </a:solidFill>
                <a:hlinkClick r:id="rId3"/>
              </a:rPr>
              <a:t>http://www.ohioattorneygeneral.gov/Business/Services-for-Charities/Resources-for-Nonprofit-Board-Members</a:t>
            </a:r>
            <a:endParaRPr lang="en-US" dirty="0">
              <a:solidFill>
                <a:schemeClr val="accent2">
                  <a:lumMod val="75000"/>
                </a:schemeClr>
              </a:solidFill>
            </a:endParaRPr>
          </a:p>
        </p:txBody>
      </p:sp>
    </p:spTree>
    <p:extLst>
      <p:ext uri="{BB962C8B-B14F-4D97-AF65-F5344CB8AC3E}">
        <p14:creationId xmlns:p14="http://schemas.microsoft.com/office/powerpoint/2010/main" val="428877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Involvement</a:t>
            </a:r>
          </a:p>
        </p:txBody>
      </p:sp>
      <p:sp>
        <p:nvSpPr>
          <p:cNvPr id="3" name="Content Placeholder 2"/>
          <p:cNvSpPr>
            <a:spLocks noGrp="1"/>
          </p:cNvSpPr>
          <p:nvPr>
            <p:ph idx="1"/>
          </p:nvPr>
        </p:nvSpPr>
        <p:spPr>
          <a:xfrm>
            <a:off x="677334" y="1580297"/>
            <a:ext cx="8596668" cy="4205041"/>
          </a:xfrm>
        </p:spPr>
        <p:txBody>
          <a:bodyPr>
            <a:normAutofit lnSpcReduction="10000"/>
          </a:bodyPr>
          <a:lstStyle/>
          <a:p>
            <a:r>
              <a:rPr lang="en-US" dirty="0"/>
              <a:t>Utilize your Board’s talents</a:t>
            </a:r>
          </a:p>
          <a:p>
            <a:pPr lvl="1"/>
            <a:r>
              <a:rPr lang="en-US" dirty="0"/>
              <a:t>Search for talented Board members to accomplish goals/mission</a:t>
            </a:r>
          </a:p>
          <a:p>
            <a:r>
              <a:rPr lang="en-US" dirty="0"/>
              <a:t>Inform and educate your Board</a:t>
            </a:r>
          </a:p>
          <a:p>
            <a:pPr lvl="1"/>
            <a:r>
              <a:rPr lang="en-US" dirty="0"/>
              <a:t>By-Laws</a:t>
            </a:r>
          </a:p>
          <a:p>
            <a:pPr lvl="1"/>
            <a:r>
              <a:rPr lang="en-US" dirty="0"/>
              <a:t>Officer and Committee job descriptions </a:t>
            </a:r>
          </a:p>
          <a:p>
            <a:pPr lvl="1"/>
            <a:r>
              <a:rPr lang="en-US" dirty="0"/>
              <a:t>Board training</a:t>
            </a:r>
          </a:p>
          <a:p>
            <a:r>
              <a:rPr lang="en-US" dirty="0"/>
              <a:t>Strategic planning</a:t>
            </a:r>
          </a:p>
          <a:p>
            <a:r>
              <a:rPr lang="en-US" dirty="0"/>
              <a:t>Ongoing operations and Mission</a:t>
            </a:r>
          </a:p>
          <a:p>
            <a:r>
              <a:rPr lang="en-US" dirty="0"/>
              <a:t>Meeting minutes</a:t>
            </a:r>
          </a:p>
          <a:p>
            <a:r>
              <a:rPr lang="en-US" dirty="0"/>
              <a:t>Financial reporting </a:t>
            </a:r>
          </a:p>
          <a:p>
            <a:r>
              <a:rPr lang="en-US" dirty="0"/>
              <a:t>More involvement depending on size and experience of management and staff</a:t>
            </a:r>
          </a:p>
          <a:p>
            <a:endParaRPr lang="en-US" dirty="0"/>
          </a:p>
        </p:txBody>
      </p:sp>
    </p:spTree>
    <p:extLst>
      <p:ext uri="{BB962C8B-B14F-4D97-AF65-F5344CB8AC3E}">
        <p14:creationId xmlns:p14="http://schemas.microsoft.com/office/powerpoint/2010/main" val="230263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Boring Stuff</a:t>
            </a:r>
            <a:br>
              <a:rPr lang="en-US" dirty="0"/>
            </a:br>
            <a:r>
              <a:rPr lang="en-US" dirty="0"/>
              <a:t>     </a:t>
            </a:r>
          </a:p>
        </p:txBody>
      </p:sp>
      <p:sp>
        <p:nvSpPr>
          <p:cNvPr id="3" name="Content Placeholder 2"/>
          <p:cNvSpPr>
            <a:spLocks noGrp="1"/>
          </p:cNvSpPr>
          <p:nvPr>
            <p:ph idx="1"/>
          </p:nvPr>
        </p:nvSpPr>
        <p:spPr>
          <a:xfrm>
            <a:off x="677334" y="1930400"/>
            <a:ext cx="8596668" cy="3880773"/>
          </a:xfrm>
        </p:spPr>
        <p:txBody>
          <a:bodyPr/>
          <a:lstStyle/>
          <a:p>
            <a:r>
              <a:rPr lang="en-US" dirty="0"/>
              <a:t>Financial Reporting and Monitoring</a:t>
            </a:r>
          </a:p>
          <a:p>
            <a:r>
              <a:rPr lang="en-US" dirty="0"/>
              <a:t>Audits, Reviews, Compilations and Preparations</a:t>
            </a:r>
          </a:p>
          <a:p>
            <a:r>
              <a:rPr lang="en-US" dirty="0"/>
              <a:t>Annual Information Returns </a:t>
            </a:r>
          </a:p>
          <a:p>
            <a:r>
              <a:rPr lang="en-US" dirty="0"/>
              <a:t>Political Activity</a:t>
            </a:r>
          </a:p>
          <a:p>
            <a:pPr lvl="1"/>
            <a:r>
              <a:rPr lang="en-US" dirty="0"/>
              <a:t>State</a:t>
            </a:r>
          </a:p>
          <a:p>
            <a:pPr lvl="1"/>
            <a:r>
              <a:rPr lang="en-US" dirty="0"/>
              <a:t>Members</a:t>
            </a:r>
          </a:p>
          <a:p>
            <a:r>
              <a:rPr lang="en-US" dirty="0"/>
              <a:t>501(c) What?</a:t>
            </a:r>
          </a:p>
          <a:p>
            <a:r>
              <a:rPr lang="en-US" dirty="0"/>
              <a:t>Other Non-profit Boring Stuff</a:t>
            </a:r>
          </a:p>
          <a:p>
            <a:endParaRPr lang="en-US" dirty="0"/>
          </a:p>
          <a:p>
            <a:endParaRPr lang="en-US" dirty="0"/>
          </a:p>
        </p:txBody>
      </p:sp>
    </p:spTree>
    <p:extLst>
      <p:ext uri="{BB962C8B-B14F-4D97-AF65-F5344CB8AC3E}">
        <p14:creationId xmlns:p14="http://schemas.microsoft.com/office/powerpoint/2010/main" val="318967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7169"/>
          </a:xfrm>
        </p:spPr>
        <p:txBody>
          <a:bodyPr/>
          <a:lstStyle/>
          <a:p>
            <a:r>
              <a:rPr lang="en-US" dirty="0"/>
              <a:t>Financial Reporting and Monitoring</a:t>
            </a:r>
          </a:p>
        </p:txBody>
      </p:sp>
      <p:sp>
        <p:nvSpPr>
          <p:cNvPr id="3" name="Content Placeholder 2"/>
          <p:cNvSpPr>
            <a:spLocks noGrp="1"/>
          </p:cNvSpPr>
          <p:nvPr>
            <p:ph idx="1"/>
          </p:nvPr>
        </p:nvSpPr>
        <p:spPr>
          <a:xfrm>
            <a:off x="677334" y="1635369"/>
            <a:ext cx="8596668" cy="4405993"/>
          </a:xfrm>
        </p:spPr>
        <p:txBody>
          <a:bodyPr/>
          <a:lstStyle/>
          <a:p>
            <a:r>
              <a:rPr lang="en-US" dirty="0"/>
              <a:t>The Budget</a:t>
            </a:r>
          </a:p>
          <a:p>
            <a:r>
              <a:rPr lang="en-US" dirty="0"/>
              <a:t>Audit, Review, Compilation or Preparation</a:t>
            </a:r>
          </a:p>
          <a:p>
            <a:r>
              <a:rPr lang="en-US" dirty="0"/>
              <a:t>Consistent financial reporting – Monthly or Quarterly</a:t>
            </a:r>
          </a:p>
          <a:p>
            <a:pPr lvl="1"/>
            <a:r>
              <a:rPr lang="en-US" dirty="0"/>
              <a:t>What is important to your board?</a:t>
            </a:r>
          </a:p>
          <a:p>
            <a:pPr lvl="1"/>
            <a:r>
              <a:rPr lang="en-US" dirty="0"/>
              <a:t>Utilize financial ratios and statistics</a:t>
            </a:r>
          </a:p>
          <a:p>
            <a:r>
              <a:rPr lang="en-US" dirty="0"/>
              <a:t>Internal Controls over financial reporting</a:t>
            </a:r>
          </a:p>
          <a:p>
            <a:pPr lvl="1"/>
            <a:r>
              <a:rPr lang="en-US" dirty="0"/>
              <a:t>Segregation of duties</a:t>
            </a:r>
          </a:p>
          <a:p>
            <a:pPr lvl="1"/>
            <a:r>
              <a:rPr lang="en-US" dirty="0"/>
              <a:t>Safeguard assets</a:t>
            </a:r>
          </a:p>
          <a:p>
            <a:pPr lvl="1"/>
            <a:r>
              <a:rPr lang="en-US" dirty="0"/>
              <a:t>Management oversight</a:t>
            </a:r>
          </a:p>
          <a:p>
            <a:r>
              <a:rPr lang="en-US" dirty="0"/>
              <a:t>Records Retention Policy </a:t>
            </a:r>
          </a:p>
          <a:p>
            <a:pPr lvl="1"/>
            <a:endParaRPr lang="en-US" dirty="0"/>
          </a:p>
        </p:txBody>
      </p:sp>
    </p:spTree>
    <p:extLst>
      <p:ext uri="{BB962C8B-B14F-4D97-AF65-F5344CB8AC3E}">
        <p14:creationId xmlns:p14="http://schemas.microsoft.com/office/powerpoint/2010/main" val="80823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Audit, Review, Compilation, or Preparation?</a:t>
            </a:r>
            <a:br>
              <a:rPr lang="en-US" dirty="0"/>
            </a:br>
            <a:endParaRPr lang="en-US" dirty="0"/>
          </a:p>
        </p:txBody>
      </p:sp>
      <p:sp>
        <p:nvSpPr>
          <p:cNvPr id="3" name="Content Placeholder 2"/>
          <p:cNvSpPr>
            <a:spLocks noGrp="1"/>
          </p:cNvSpPr>
          <p:nvPr>
            <p:ph idx="1"/>
          </p:nvPr>
        </p:nvSpPr>
        <p:spPr>
          <a:xfrm>
            <a:off x="677334" y="1505834"/>
            <a:ext cx="8596668" cy="4872388"/>
          </a:xfrm>
        </p:spPr>
        <p:txBody>
          <a:bodyPr>
            <a:normAutofit fontScale="85000" lnSpcReduction="20000"/>
          </a:bodyPr>
          <a:lstStyle/>
          <a:p>
            <a:r>
              <a:rPr lang="en-US" dirty="0"/>
              <a:t>Audit </a:t>
            </a:r>
          </a:p>
          <a:p>
            <a:pPr lvl="1"/>
            <a:r>
              <a:rPr lang="en-US" dirty="0"/>
              <a:t>Audit standards require that the auditor plan and perform the audits to obtain reasonable assurance about whether the financial statements are free from material misstatement.</a:t>
            </a:r>
            <a:endParaRPr lang="en-US" sz="3000" dirty="0"/>
          </a:p>
          <a:p>
            <a:pPr lvl="1"/>
            <a:r>
              <a:rPr lang="en-US" dirty="0"/>
              <a:t>Auditor considers internal control relevant to the entity’s preparation and fair presentation of the financial statements in order to design audit procedures</a:t>
            </a:r>
          </a:p>
          <a:p>
            <a:r>
              <a:rPr lang="en-US" dirty="0"/>
              <a:t>Review – </a:t>
            </a:r>
          </a:p>
          <a:p>
            <a:pPr lvl="1"/>
            <a:r>
              <a:rPr lang="en-US" dirty="0"/>
              <a:t>Provides limited assurance</a:t>
            </a:r>
          </a:p>
          <a:p>
            <a:pPr lvl="1"/>
            <a:r>
              <a:rPr lang="en-US" dirty="0"/>
              <a:t>Accountant is not aware of any material modifications that should be made to the financial statements</a:t>
            </a:r>
          </a:p>
          <a:p>
            <a:r>
              <a:rPr lang="en-US" dirty="0"/>
              <a:t>Compilation</a:t>
            </a:r>
          </a:p>
          <a:p>
            <a:pPr lvl="1"/>
            <a:r>
              <a:rPr lang="en-US" dirty="0"/>
              <a:t>Accountant performs a compilation engagement in accordance with Statements on Standards for Accounting and Review Services promulgated by the Accounting and Review Services Committee of the AICPA.</a:t>
            </a:r>
          </a:p>
          <a:p>
            <a:pPr lvl="1"/>
            <a:r>
              <a:rPr lang="en-US" dirty="0"/>
              <a:t>Accountant will not express an opinion or a conclusion nor provide any assurance on the financial statements.  </a:t>
            </a:r>
          </a:p>
          <a:p>
            <a:r>
              <a:rPr lang="en-US" dirty="0"/>
              <a:t>Preparation</a:t>
            </a:r>
          </a:p>
          <a:p>
            <a:pPr lvl="1"/>
            <a:r>
              <a:rPr lang="en-US" dirty="0"/>
              <a:t>Accountant prepares the financial statements based on organization records</a:t>
            </a:r>
          </a:p>
          <a:p>
            <a:pPr lvl="1"/>
            <a:r>
              <a:rPr lang="en-US" dirty="0"/>
              <a:t>Assist in adjusting the books of accounts to prepare a working trial balance from which financial statements can be prepared. </a:t>
            </a:r>
          </a:p>
        </p:txBody>
      </p:sp>
    </p:spTree>
    <p:extLst>
      <p:ext uri="{BB962C8B-B14F-4D97-AF65-F5344CB8AC3E}">
        <p14:creationId xmlns:p14="http://schemas.microsoft.com/office/powerpoint/2010/main" val="317941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4077"/>
          </a:xfrm>
        </p:spPr>
        <p:txBody>
          <a:bodyPr>
            <a:normAutofit fontScale="90000"/>
          </a:bodyPr>
          <a:lstStyle/>
          <a:p>
            <a:r>
              <a:rPr lang="en-US" dirty="0"/>
              <a:t>Annual Information Returns </a:t>
            </a:r>
            <a:br>
              <a:rPr lang="en-US" dirty="0"/>
            </a:br>
            <a:endParaRPr lang="en-US" dirty="0"/>
          </a:p>
        </p:txBody>
      </p:sp>
      <p:sp>
        <p:nvSpPr>
          <p:cNvPr id="3" name="Content Placeholder 2"/>
          <p:cNvSpPr>
            <a:spLocks noGrp="1"/>
          </p:cNvSpPr>
          <p:nvPr>
            <p:ph idx="1"/>
          </p:nvPr>
        </p:nvSpPr>
        <p:spPr>
          <a:xfrm>
            <a:off x="677334" y="1351697"/>
            <a:ext cx="8596668" cy="4591903"/>
          </a:xfrm>
        </p:spPr>
        <p:txBody>
          <a:bodyPr>
            <a:normAutofit/>
          </a:bodyPr>
          <a:lstStyle/>
          <a:p>
            <a:r>
              <a:rPr lang="en-US" dirty="0"/>
              <a:t>Form 990 – Informational Returns for Tax Exempt Organizations</a:t>
            </a:r>
          </a:p>
          <a:p>
            <a:pPr lvl="1"/>
            <a:r>
              <a:rPr lang="en-US" dirty="0"/>
              <a:t>Financial reporting and a whole lot more questions</a:t>
            </a:r>
          </a:p>
          <a:p>
            <a:pPr lvl="1"/>
            <a:r>
              <a:rPr lang="en-US" dirty="0"/>
              <a:t>UBIT – Unrelated business income tax (Form 990-T) Examples</a:t>
            </a:r>
          </a:p>
          <a:p>
            <a:pPr lvl="2"/>
            <a:r>
              <a:rPr lang="en-US" sz="1500" dirty="0"/>
              <a:t>Regularly carried on trade or business not related to furthering the exempt purpose</a:t>
            </a:r>
          </a:p>
          <a:p>
            <a:pPr lvl="2"/>
            <a:r>
              <a:rPr lang="en-US" sz="1500" dirty="0"/>
              <a:t>Advertising Income</a:t>
            </a:r>
          </a:p>
          <a:p>
            <a:pPr lvl="2"/>
            <a:r>
              <a:rPr lang="en-US" sz="1500" dirty="0"/>
              <a:t>Rent </a:t>
            </a:r>
          </a:p>
          <a:p>
            <a:pPr lvl="1"/>
            <a:r>
              <a:rPr lang="en-US" dirty="0"/>
              <a:t>Reporting lobbying activity  </a:t>
            </a:r>
          </a:p>
          <a:p>
            <a:r>
              <a:rPr lang="en-US" dirty="0"/>
              <a:t>Other filings </a:t>
            </a:r>
          </a:p>
          <a:p>
            <a:pPr lvl="1"/>
            <a:r>
              <a:rPr lang="en-US" dirty="0"/>
              <a:t>Ohio Attorney General Office - Charitable Registration &amp; Annual Filings</a:t>
            </a:r>
          </a:p>
          <a:p>
            <a:pPr lvl="2"/>
            <a:r>
              <a:rPr lang="en-US" dirty="0"/>
              <a:t>501(c)3 Organizations </a:t>
            </a:r>
          </a:p>
          <a:p>
            <a:pPr lvl="2"/>
            <a:r>
              <a:rPr lang="en-US" dirty="0"/>
              <a:t>Organizations who Solicit Donations</a:t>
            </a:r>
          </a:p>
        </p:txBody>
      </p:sp>
    </p:spTree>
    <p:extLst>
      <p:ext uri="{BB962C8B-B14F-4D97-AF65-F5344CB8AC3E}">
        <p14:creationId xmlns:p14="http://schemas.microsoft.com/office/powerpoint/2010/main" val="297252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Political Activity</a:t>
            </a:r>
            <a:br>
              <a:rPr lang="en-US" dirty="0"/>
            </a:br>
            <a:r>
              <a:rPr lang="en-US" dirty="0"/>
              <a:t>	</a:t>
            </a:r>
            <a:r>
              <a:rPr lang="en-US" sz="2200" dirty="0"/>
              <a:t>Cannot by primary activity of Association</a:t>
            </a:r>
            <a:br>
              <a:rPr lang="en-US" dirty="0"/>
            </a:br>
            <a:endParaRPr lang="en-US" dirty="0"/>
          </a:p>
        </p:txBody>
      </p:sp>
      <p:sp>
        <p:nvSpPr>
          <p:cNvPr id="3" name="Content Placeholder 2"/>
          <p:cNvSpPr>
            <a:spLocks noGrp="1"/>
          </p:cNvSpPr>
          <p:nvPr>
            <p:ph idx="1"/>
          </p:nvPr>
        </p:nvSpPr>
        <p:spPr>
          <a:xfrm>
            <a:off x="677334" y="1930400"/>
            <a:ext cx="8596668" cy="3880773"/>
          </a:xfrm>
        </p:spPr>
        <p:txBody>
          <a:bodyPr>
            <a:normAutofit/>
          </a:bodyPr>
          <a:lstStyle/>
          <a:p>
            <a:r>
              <a:rPr lang="en-US" dirty="0"/>
              <a:t>IRS Filings</a:t>
            </a:r>
          </a:p>
          <a:p>
            <a:pPr lvl="1"/>
            <a:r>
              <a:rPr lang="en-US" dirty="0"/>
              <a:t>Form 990, Schedule C – Political Campaign and Lobbying Activities</a:t>
            </a:r>
          </a:p>
          <a:p>
            <a:pPr lvl="1"/>
            <a:r>
              <a:rPr lang="en-US" dirty="0"/>
              <a:t>May be subject to tax under section 527(f)  (Form 1120-POL)  - exceptions apply</a:t>
            </a:r>
          </a:p>
          <a:p>
            <a:pPr lvl="1"/>
            <a:r>
              <a:rPr lang="en-US" dirty="0"/>
              <a:t>Political Organizations (PAC) meeting certain requirements  - file 990 if &gt;$100,000</a:t>
            </a:r>
          </a:p>
          <a:p>
            <a:pPr lvl="1"/>
            <a:r>
              <a:rPr lang="en-US" dirty="0"/>
              <a:t>Membership dues deductibility</a:t>
            </a:r>
          </a:p>
          <a:p>
            <a:r>
              <a:rPr lang="en-US" dirty="0"/>
              <a:t>State Filing Requirements with JLEC (Joint Legislative Ethics Committee)</a:t>
            </a:r>
          </a:p>
          <a:p>
            <a:pPr lvl="1"/>
            <a:r>
              <a:rPr lang="en-US" dirty="0"/>
              <a:t>Ohio Lobbying Handbook</a:t>
            </a:r>
          </a:p>
          <a:p>
            <a:pPr lvl="1"/>
            <a:r>
              <a:rPr lang="en-US" dirty="0"/>
              <a:t>Ohio Lobbying Activity Center (OLAC) to file electronically </a:t>
            </a:r>
          </a:p>
          <a:p>
            <a:pPr lvl="1"/>
            <a:endParaRPr lang="en-US" dirty="0"/>
          </a:p>
          <a:p>
            <a:endParaRPr lang="en-US" dirty="0"/>
          </a:p>
        </p:txBody>
      </p:sp>
    </p:spTree>
    <p:extLst>
      <p:ext uri="{BB962C8B-B14F-4D97-AF65-F5344CB8AC3E}">
        <p14:creationId xmlns:p14="http://schemas.microsoft.com/office/powerpoint/2010/main" val="35869703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1552</TotalTime>
  <Words>2841</Words>
  <Application>Microsoft Office PowerPoint</Application>
  <PresentationFormat>Widescreen</PresentationFormat>
  <Paragraphs>338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Non-Profit Compliance is Boring ….But We Want Boring</vt:lpstr>
      <vt:lpstr>Let’s Be Boring Today</vt:lpstr>
      <vt:lpstr>Financial Responsibilities:    Who is ultimately responsible?</vt:lpstr>
      <vt:lpstr>Board Involvement</vt:lpstr>
      <vt:lpstr>The Boring Stuff      </vt:lpstr>
      <vt:lpstr>Financial Reporting and Monitoring</vt:lpstr>
      <vt:lpstr>Audit, Review, Compilation, or Preparation? </vt:lpstr>
      <vt:lpstr>Annual Information Returns  </vt:lpstr>
      <vt:lpstr>Political Activity  Cannot by primary activity of Association </vt:lpstr>
      <vt:lpstr>501(c) What?</vt:lpstr>
      <vt:lpstr>Other Non-profit Boring Stuff </vt:lpstr>
      <vt:lpstr>Fraud – that word we NEVER want to hear</vt:lpstr>
      <vt:lpstr>A true life example: </vt:lpstr>
      <vt:lpstr>Components of Internal Control</vt:lpstr>
      <vt:lpstr>GAAP – Generally Accepted Accounting Principles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Compliance is Boring ….But We Want Boring</dc:title>
  <dc:creator>Heather</dc:creator>
  <cp:lastModifiedBy>Heather Dolen</cp:lastModifiedBy>
  <cp:revision>88</cp:revision>
  <cp:lastPrinted>2016-07-28T14:40:02Z</cp:lastPrinted>
  <dcterms:created xsi:type="dcterms:W3CDTF">2016-07-09T13:12:15Z</dcterms:created>
  <dcterms:modified xsi:type="dcterms:W3CDTF">2018-05-03T19:07:25Z</dcterms:modified>
</cp:coreProperties>
</file>